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3"/>
  </p:notesMasterIdLst>
  <p:sldIdLst>
    <p:sldId id="264" r:id="rId5"/>
    <p:sldId id="257" r:id="rId6"/>
    <p:sldId id="258" r:id="rId7"/>
    <p:sldId id="259" r:id="rId8"/>
    <p:sldId id="260" r:id="rId9"/>
    <p:sldId id="261" r:id="rId10"/>
    <p:sldId id="262" r:id="rId11"/>
    <p:sldId id="265" r:id="rId12"/>
  </p:sldIdLst>
  <p:sldSz cx="14630400" cy="8229600"/>
  <p:notesSz cx="8229600" cy="14630400"/>
  <p:embeddedFontLst>
    <p:embeddedFont>
      <p:font typeface="Arial Black" panose="020B0A04020102020204" pitchFamily="34" charset="0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C9544A-6A5D-404C-BBD3-9EA4F4BE7D35}" v="1" dt="2026-01-22T18:39:02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8"/>
    <p:restoredTop sz="94610"/>
  </p:normalViewPr>
  <p:slideViewPr>
    <p:cSldViewPr snapToGrid="0" snapToObjects="1">
      <p:cViewPr>
        <p:scale>
          <a:sx n="145" d="100"/>
          <a:sy n="145" d="100"/>
        </p:scale>
        <p:origin x="336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ki Edgington" userId="S::victoria.edgington@chichester.ac.uk::d8b435b0-54e4-4734-93a4-59bc22c8a83d" providerId="AD" clId="Web-{69775E59-81B0-4A46-BF77-F8CC214AC585}"/>
    <pc:docChg chg="modSld">
      <pc:chgData name="Vicki Edgington" userId="S::victoria.edgington@chichester.ac.uk::d8b435b0-54e4-4734-93a4-59bc22c8a83d" providerId="AD" clId="Web-{69775E59-81B0-4A46-BF77-F8CC214AC585}" dt="2026-01-19T17:22:05.298" v="2" actId="20577"/>
      <pc:docMkLst>
        <pc:docMk/>
      </pc:docMkLst>
      <pc:sldChg chg="modSp">
        <pc:chgData name="Vicki Edgington" userId="S::victoria.edgington@chichester.ac.uk::d8b435b0-54e4-4734-93a4-59bc22c8a83d" providerId="AD" clId="Web-{69775E59-81B0-4A46-BF77-F8CC214AC585}" dt="2026-01-19T17:22:05.298" v="2" actId="20577"/>
        <pc:sldMkLst>
          <pc:docMk/>
          <pc:sldMk cId="0" sldId="264"/>
        </pc:sldMkLst>
        <pc:spChg chg="mod">
          <ac:chgData name="Vicki Edgington" userId="S::victoria.edgington@chichester.ac.uk::d8b435b0-54e4-4734-93a4-59bc22c8a83d" providerId="AD" clId="Web-{69775E59-81B0-4A46-BF77-F8CC214AC585}" dt="2026-01-19T17:22:05.298" v="2" actId="20577"/>
          <ac:spMkLst>
            <pc:docMk/>
            <pc:sldMk cId="0" sldId="264"/>
            <ac:spMk id="5" creationId="{4FB40835-C29F-92A7-DE27-A78B1323D8F2}"/>
          </ac:spMkLst>
        </pc:spChg>
      </pc:sldChg>
    </pc:docChg>
  </pc:docChgLst>
  <pc:docChgLst>
    <pc:chgData name="Vicki Edgington" userId="S::victoria.edgington@chichester.ac.uk::d8b435b0-54e4-4734-93a4-59bc22c8a83d" providerId="AD" clId="Web-{A2648BE8-FF89-44DD-8136-4E9E0B46A28C}"/>
    <pc:docChg chg="addSld modSld">
      <pc:chgData name="Vicki Edgington" userId="S::victoria.edgington@chichester.ac.uk::d8b435b0-54e4-4734-93a4-59bc22c8a83d" providerId="AD" clId="Web-{A2648BE8-FF89-44DD-8136-4E9E0B46A28C}" dt="2026-01-19T20:24:52.750" v="297" actId="20577"/>
      <pc:docMkLst>
        <pc:docMk/>
      </pc:docMkLst>
      <pc:sldChg chg="modSp">
        <pc:chgData name="Vicki Edgington" userId="S::victoria.edgington@chichester.ac.uk::d8b435b0-54e4-4734-93a4-59bc22c8a83d" providerId="AD" clId="Web-{A2648BE8-FF89-44DD-8136-4E9E0B46A28C}" dt="2026-01-19T20:15:49.062" v="7" actId="1076"/>
        <pc:sldMkLst>
          <pc:docMk/>
          <pc:sldMk cId="0" sldId="261"/>
        </pc:sldMkLst>
        <pc:spChg chg="mod">
          <ac:chgData name="Vicki Edgington" userId="S::victoria.edgington@chichester.ac.uk::d8b435b0-54e4-4734-93a4-59bc22c8a83d" providerId="AD" clId="Web-{A2648BE8-FF89-44DD-8136-4E9E0B46A28C}" dt="2026-01-19T20:15:49.062" v="7" actId="1076"/>
          <ac:spMkLst>
            <pc:docMk/>
            <pc:sldMk cId="0" sldId="261"/>
            <ac:spMk id="39" creationId="{756A77D2-EF68-5042-893B-9FA961017406}"/>
          </ac:spMkLst>
        </pc:spChg>
        <pc:spChg chg="mod">
          <ac:chgData name="Vicki Edgington" userId="S::victoria.edgington@chichester.ac.uk::d8b435b0-54e4-4734-93a4-59bc22c8a83d" providerId="AD" clId="Web-{A2648BE8-FF89-44DD-8136-4E9E0B46A28C}" dt="2026-01-19T20:15:38.421" v="3" actId="20577"/>
          <ac:spMkLst>
            <pc:docMk/>
            <pc:sldMk cId="0" sldId="261"/>
            <ac:spMk id="45" creationId="{3425E9A1-5682-AE5F-7373-8E0BC93FB049}"/>
          </ac:spMkLst>
        </pc:spChg>
      </pc:sldChg>
      <pc:sldChg chg="addSp delSp modSp">
        <pc:chgData name="Vicki Edgington" userId="S::victoria.edgington@chichester.ac.uk::d8b435b0-54e4-4734-93a4-59bc22c8a83d" providerId="AD" clId="Web-{A2648BE8-FF89-44DD-8136-4E9E0B46A28C}" dt="2026-01-19T20:24:52.750" v="297" actId="20577"/>
        <pc:sldMkLst>
          <pc:docMk/>
          <pc:sldMk cId="0" sldId="262"/>
        </pc:sldMkLst>
        <pc:spChg chg="add mod">
          <ac:chgData name="Vicki Edgington" userId="S::victoria.edgington@chichester.ac.uk::d8b435b0-54e4-4734-93a4-59bc22c8a83d" providerId="AD" clId="Web-{A2648BE8-FF89-44DD-8136-4E9E0B46A28C}" dt="2026-01-19T20:24:52.750" v="297" actId="20577"/>
          <ac:spMkLst>
            <pc:docMk/>
            <pc:sldMk cId="0" sldId="262"/>
            <ac:spMk id="2" creationId="{75E3C839-73F3-F8D0-CE5A-9CFFB72BFFDD}"/>
          </ac:spMkLst>
        </pc:spChg>
        <pc:picChg chg="topLvl">
          <ac:chgData name="Vicki Edgington" userId="S::victoria.edgington@chichester.ac.uk::d8b435b0-54e4-4734-93a4-59bc22c8a83d" providerId="AD" clId="Web-{A2648BE8-FF89-44DD-8136-4E9E0B46A28C}" dt="2026-01-19T20:19:43.949" v="66"/>
          <ac:picMkLst>
            <pc:docMk/>
            <pc:sldMk cId="0" sldId="262"/>
            <ac:picMk id="22" creationId="{B3071A9C-A305-8496-CEC3-891DB171EE21}"/>
          </ac:picMkLst>
        </pc:picChg>
      </pc:sldChg>
      <pc:sldChg chg="modSp add replId">
        <pc:chgData name="Vicki Edgington" userId="S::victoria.edgington@chichester.ac.uk::d8b435b0-54e4-4734-93a4-59bc22c8a83d" providerId="AD" clId="Web-{A2648BE8-FF89-44DD-8136-4E9E0B46A28C}" dt="2026-01-19T20:23:12.605" v="223" actId="14100"/>
        <pc:sldMkLst>
          <pc:docMk/>
          <pc:sldMk cId="2576390598" sldId="265"/>
        </pc:sldMkLst>
        <pc:spChg chg="mod">
          <ac:chgData name="Vicki Edgington" userId="S::victoria.edgington@chichester.ac.uk::d8b435b0-54e4-4734-93a4-59bc22c8a83d" providerId="AD" clId="Web-{A2648BE8-FF89-44DD-8136-4E9E0B46A28C}" dt="2026-01-19T20:23:02.198" v="219" actId="14100"/>
          <ac:spMkLst>
            <pc:docMk/>
            <pc:sldMk cId="2576390598" sldId="265"/>
            <ac:spMk id="36" creationId="{8EC9E3C3-C963-CCDD-87E7-3852745464FA}"/>
          </ac:spMkLst>
        </pc:spChg>
        <pc:picChg chg="mod">
          <ac:chgData name="Vicki Edgington" userId="S::victoria.edgington@chichester.ac.uk::d8b435b0-54e4-4734-93a4-59bc22c8a83d" providerId="AD" clId="Web-{A2648BE8-FF89-44DD-8136-4E9E0B46A28C}" dt="2026-01-19T20:23:12.605" v="223" actId="14100"/>
          <ac:picMkLst>
            <pc:docMk/>
            <pc:sldMk cId="2576390598" sldId="265"/>
            <ac:picMk id="25" creationId="{8EE4B755-A8CE-5B53-D559-ACF07BBD56D0}"/>
          </ac:picMkLst>
        </pc:picChg>
      </pc:sldChg>
    </pc:docChg>
  </pc:docChgLst>
  <pc:docChgLst>
    <pc:chgData name="Vicki Edgington" userId="S::victoria.edgington@chichester.ac.uk::d8b435b0-54e4-4734-93a4-59bc22c8a83d" providerId="AD" clId="Web-{75C9544A-6A5D-404C-BBD3-9EA4F4BE7D35}"/>
    <pc:docChg chg="modSld">
      <pc:chgData name="Vicki Edgington" userId="S::victoria.edgington@chichester.ac.uk::d8b435b0-54e4-4734-93a4-59bc22c8a83d" providerId="AD" clId="Web-{75C9544A-6A5D-404C-BBD3-9EA4F4BE7D35}" dt="2026-01-22T18:39:02.714" v="0" actId="20577"/>
      <pc:docMkLst>
        <pc:docMk/>
      </pc:docMkLst>
      <pc:sldChg chg="modSp">
        <pc:chgData name="Vicki Edgington" userId="S::victoria.edgington@chichester.ac.uk::d8b435b0-54e4-4734-93a4-59bc22c8a83d" providerId="AD" clId="Web-{75C9544A-6A5D-404C-BBD3-9EA4F4BE7D35}" dt="2026-01-22T18:39:02.714" v="0" actId="20577"/>
        <pc:sldMkLst>
          <pc:docMk/>
          <pc:sldMk cId="0" sldId="260"/>
        </pc:sldMkLst>
        <pc:spChg chg="mod">
          <ac:chgData name="Vicki Edgington" userId="S::victoria.edgington@chichester.ac.uk::d8b435b0-54e4-4734-93a4-59bc22c8a83d" providerId="AD" clId="Web-{75C9544A-6A5D-404C-BBD3-9EA4F4BE7D35}" dt="2026-01-22T18:39:02.714" v="0" actId="20577"/>
          <ac:spMkLst>
            <pc:docMk/>
            <pc:sldMk cId="0" sldId="260"/>
            <ac:spMk id="28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hicollegestaff365.sharepoint.com/sites/HRTEAMGROUP/Shared%20Documents/General/Gender%20Pay%20Gap%20reporting/31%20March%202025/GPG%202025%20-%20As%20Of%2031-03-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Quartile Spread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'Full pay relevant only'!$N$2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'Full pay relevant only'!$M$3:$M$6</c:f>
              <c:strCache>
                <c:ptCount val="4"/>
                <c:pt idx="0">
                  <c:v>Quartile 1</c:v>
                </c:pt>
                <c:pt idx="1">
                  <c:v>Quartile 2</c:v>
                </c:pt>
                <c:pt idx="2">
                  <c:v>Quartile 3</c:v>
                </c:pt>
                <c:pt idx="3">
                  <c:v>Quartile 4</c:v>
                </c:pt>
              </c:strCache>
            </c:strRef>
          </c:cat>
          <c:val>
            <c:numRef>
              <c:f>'Full pay relevant only'!$N$3:$N$6</c:f>
              <c:numCache>
                <c:formatCode>General</c:formatCode>
                <c:ptCount val="4"/>
                <c:pt idx="0">
                  <c:v>383</c:v>
                </c:pt>
                <c:pt idx="1">
                  <c:v>356</c:v>
                </c:pt>
                <c:pt idx="2">
                  <c:v>288</c:v>
                </c:pt>
                <c:pt idx="3">
                  <c:v>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2E-4D77-9322-3414BE6326B8}"/>
            </c:ext>
          </c:extLst>
        </c:ser>
        <c:ser>
          <c:idx val="1"/>
          <c:order val="1"/>
          <c:tx>
            <c:strRef>
              <c:f>'Full pay relevant only'!$O$2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'Full pay relevant only'!$M$3:$M$6</c:f>
              <c:strCache>
                <c:ptCount val="4"/>
                <c:pt idx="0">
                  <c:v>Quartile 1</c:v>
                </c:pt>
                <c:pt idx="1">
                  <c:v>Quartile 2</c:v>
                </c:pt>
                <c:pt idx="2">
                  <c:v>Quartile 3</c:v>
                </c:pt>
                <c:pt idx="3">
                  <c:v>Quartile 4</c:v>
                </c:pt>
              </c:strCache>
            </c:strRef>
          </c:cat>
          <c:val>
            <c:numRef>
              <c:f>'Full pay relevant only'!$O$3:$O$6</c:f>
              <c:numCache>
                <c:formatCode>General</c:formatCode>
                <c:ptCount val="4"/>
                <c:pt idx="0">
                  <c:v>118</c:v>
                </c:pt>
                <c:pt idx="1">
                  <c:v>145</c:v>
                </c:pt>
                <c:pt idx="2">
                  <c:v>213</c:v>
                </c:pt>
                <c:pt idx="3">
                  <c:v>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2E-4D77-9322-3414BE632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5442568"/>
        <c:axId val="365444616"/>
      </c:barChart>
      <c:catAx>
        <c:axId val="365442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444616"/>
        <c:crosses val="autoZero"/>
        <c:auto val="1"/>
        <c:lblAlgn val="ctr"/>
        <c:lblOffset val="100"/>
        <c:noMultiLvlLbl val="0"/>
      </c:catAx>
      <c:valAx>
        <c:axId val="365444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442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280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C5C9F-9135-A626-3873-7D207384C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E61592-EE29-8FDA-1354-497C1CFC44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57E5A4-6F75-CD3A-B8B0-6E32A4BE6C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F66A1-66F5-972B-D928-9A767504C2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9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ADB35-AC28-3D81-0FCD-1E2D3237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D387E-E7B8-274B-8727-3F725B59F93E}" type="datetimeFigureOut">
              <a:rPr lang="en-US"/>
              <a:pPr>
                <a:defRPr/>
              </a:pPr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B7013-4F02-C9AC-C35A-01ED8DA7E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108A7-90CF-DBA5-5277-FE403EE2C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1C9EE-8765-3448-B1AE-E5211654A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0889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logo with text&#10;&#10;AI-generated content may be incorrect.">
            <a:extLst>
              <a:ext uri="{FF2B5EF4-FFF2-40B4-BE49-F238E27FC236}">
                <a16:creationId xmlns:a16="http://schemas.microsoft.com/office/drawing/2014/main" id="{7775D8E3-EB63-107C-42E3-E45074833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828" y="0"/>
            <a:ext cx="14626743" cy="822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B40835-C29F-92A7-DE27-A78B1323D8F2}"/>
              </a:ext>
            </a:extLst>
          </p:cNvPr>
          <p:cNvSpPr txBox="1"/>
          <p:nvPr/>
        </p:nvSpPr>
        <p:spPr>
          <a:xfrm>
            <a:off x="-2" y="2461846"/>
            <a:ext cx="7095393" cy="34026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576000" tIns="0" rIns="125999" bIns="72000" rtlCol="0" anchor="ctr" anchorCtr="0">
            <a:noAutofit/>
          </a:bodyPr>
          <a:lstStyle/>
          <a:p>
            <a:pPr>
              <a:lnSpc>
                <a:spcPct val="75000"/>
              </a:lnSpc>
              <a:spcAft>
                <a:spcPts val="1200"/>
              </a:spcAft>
            </a:pPr>
            <a:r>
              <a:rPr lang="en-US" sz="8000" b="1" dirty="0">
                <a:solidFill>
                  <a:schemeClr val="bg1"/>
                </a:solidFill>
                <a:effectLst>
                  <a:outerShdw sx="1000" sy="1000" algn="ctr" rotWithShape="0">
                    <a:srgbClr val="277EB5"/>
                  </a:outerShdw>
                </a:effectLst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Gender</a:t>
            </a:r>
            <a:br>
              <a:rPr lang="en-US" sz="8000" b="1" dirty="0">
                <a:solidFill>
                  <a:schemeClr val="bg1"/>
                </a:solidFill>
                <a:effectLst>
                  <a:outerShdw sx="1000" sy="1000" algn="ctr" rotWithShape="0">
                    <a:srgbClr val="277EB5"/>
                  </a:outerShdw>
                </a:effectLst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</a:br>
            <a:r>
              <a:rPr lang="en-US" sz="8000" b="1" dirty="0">
                <a:solidFill>
                  <a:schemeClr val="bg1"/>
                </a:solidFill>
                <a:effectLst>
                  <a:outerShdw sx="1000" sy="1000" algn="ctr" rotWithShape="0">
                    <a:srgbClr val="277EB5"/>
                  </a:outerShdw>
                </a:effectLst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pay gap</a:t>
            </a:r>
          </a:p>
          <a:p>
            <a:r>
              <a:rPr lang="en-US" sz="3600">
                <a:solidFill>
                  <a:schemeClr val="bg1"/>
                </a:solidFill>
                <a:effectLst>
                  <a:outerShdw sx="1000" sy="1000" algn="ctr" rotWithShape="0">
                    <a:srgbClr val="277EB5"/>
                  </a:outerShdw>
                </a:effectLst>
                <a:latin typeface="Arial"/>
                <a:ea typeface="Arial Black" charset="0"/>
                <a:cs typeface="Arial"/>
              </a:rPr>
              <a:t>2024 / 2025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A group of people standing in a room&#10;&#10;AI-generated content may be incorrect.">
            <a:extLst>
              <a:ext uri="{FF2B5EF4-FFF2-40B4-BE49-F238E27FC236}">
                <a16:creationId xmlns:a16="http://schemas.microsoft.com/office/drawing/2014/main" id="{2DE19020-3CC0-3D9A-3607-60005EEB54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0" t="7155" r="37350" b="17005"/>
          <a:stretch/>
        </p:blipFill>
        <p:spPr>
          <a:xfrm>
            <a:off x="2462401" y="-86400"/>
            <a:ext cx="12167999" cy="8316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0CEA07CC-A0CC-95C0-327A-272F1D0259A8}"/>
              </a:ext>
            </a:extLst>
          </p:cNvPr>
          <p:cNvSpPr/>
          <p:nvPr/>
        </p:nvSpPr>
        <p:spPr>
          <a:xfrm rot="16200000">
            <a:off x="4250092" y="1450851"/>
            <a:ext cx="8316000" cy="5241492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  <a:lumMod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AF8CF03-4CE5-EB3B-8BBE-C0990B27C262}"/>
              </a:ext>
            </a:extLst>
          </p:cNvPr>
          <p:cNvSpPr/>
          <p:nvPr/>
        </p:nvSpPr>
        <p:spPr>
          <a:xfrm>
            <a:off x="1" y="-86404"/>
            <a:ext cx="5787342" cy="83160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 descr="A colorful logo on a black background&#10;&#10;AI-generated content may be incorrect.">
            <a:extLst>
              <a:ext uri="{FF2B5EF4-FFF2-40B4-BE49-F238E27FC236}">
                <a16:creationId xmlns:a16="http://schemas.microsoft.com/office/drawing/2014/main" id="{31AC71B1-35CF-C2CD-DF2C-ABCAAB69BE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88"/>
                    </a14:imgEffect>
                  </a14:imgLayer>
                </a14:imgProps>
              </a:ext>
            </a:extLst>
          </a:blip>
          <a:srcRect l="18948" t="22957" r="18949" b="23956"/>
          <a:stretch/>
        </p:blipFill>
        <p:spPr>
          <a:xfrm rot="847902">
            <a:off x="-2339328" y="345451"/>
            <a:ext cx="10466000" cy="894673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BE363A1E-8AC0-B725-B4E4-F09F5A1CE7B4}"/>
              </a:ext>
            </a:extLst>
          </p:cNvPr>
          <p:cNvGrpSpPr/>
          <p:nvPr/>
        </p:nvGrpSpPr>
        <p:grpSpPr>
          <a:xfrm>
            <a:off x="603934" y="1078054"/>
            <a:ext cx="8765353" cy="648009"/>
            <a:chOff x="603934" y="1078054"/>
            <a:chExt cx="8765353" cy="64800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8EB8FED-BF3E-2883-8D12-84863D91934A}"/>
                </a:ext>
              </a:extLst>
            </p:cNvPr>
            <p:cNvSpPr txBox="1"/>
            <p:nvPr/>
          </p:nvSpPr>
          <p:spPr>
            <a:xfrm>
              <a:off x="1288489" y="1175784"/>
              <a:ext cx="8080798" cy="550279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44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Introduction &amp; Overview</a:t>
              </a:r>
            </a:p>
          </p:txBody>
        </p:sp>
        <p:pic>
          <p:nvPicPr>
            <p:cNvPr id="33" name="Picture 32" descr="A colorful logo on a black background&#10;&#10;AI-generated content may be incorrect.">
              <a:extLst>
                <a:ext uri="{FF2B5EF4-FFF2-40B4-BE49-F238E27FC236}">
                  <a16:creationId xmlns:a16="http://schemas.microsoft.com/office/drawing/2014/main" id="{7746FE89-FA99-F8F8-6234-938F50C53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8948" t="22957" r="18949" b="23956"/>
            <a:stretch/>
          </p:blipFill>
          <p:spPr>
            <a:xfrm>
              <a:off x="603934" y="1078054"/>
              <a:ext cx="599027" cy="512071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64057DB-71DD-536E-0E9A-841CB1A52BED}"/>
              </a:ext>
            </a:extLst>
          </p:cNvPr>
          <p:cNvSpPr/>
          <p:nvPr/>
        </p:nvSpPr>
        <p:spPr>
          <a:xfrm>
            <a:off x="1288489" y="2198676"/>
            <a:ext cx="5309795" cy="1662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1469CB-DB7B-22FB-6146-50C9B7568C65}"/>
              </a:ext>
            </a:extLst>
          </p:cNvPr>
          <p:cNvSpPr txBox="1"/>
          <p:nvPr/>
        </p:nvSpPr>
        <p:spPr>
          <a:xfrm>
            <a:off x="1512009" y="2537441"/>
            <a:ext cx="428551" cy="504497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000" dirty="0"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E67C51-0AC2-B9BC-EF56-E41804A340A8}"/>
              </a:ext>
            </a:extLst>
          </p:cNvPr>
          <p:cNvSpPr txBox="1"/>
          <p:nvPr/>
        </p:nvSpPr>
        <p:spPr>
          <a:xfrm>
            <a:off x="2214880" y="2951869"/>
            <a:ext cx="4320831" cy="692497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3600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Since 2017,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with over 250 employees must submit annual gender pay gap data. This helps monitor pay equity at CCG.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F5E5737-609F-3A3B-5C3C-02D00279D639}"/>
              </a:ext>
            </a:extLst>
          </p:cNvPr>
          <p:cNvCxnSpPr>
            <a:cxnSpLocks/>
          </p:cNvCxnSpPr>
          <p:nvPr/>
        </p:nvCxnSpPr>
        <p:spPr>
          <a:xfrm flipV="1">
            <a:off x="2021840" y="2476202"/>
            <a:ext cx="0" cy="1101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2DBBAD8-B685-EAD6-6350-26C7005739AB}"/>
              </a:ext>
            </a:extLst>
          </p:cNvPr>
          <p:cNvSpPr txBox="1"/>
          <p:nvPr/>
        </p:nvSpPr>
        <p:spPr>
          <a:xfrm>
            <a:off x="2214881" y="2402127"/>
            <a:ext cx="3725002" cy="415498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360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Regulatory requirement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343BB8-996B-C9EE-DE29-1B49D03F1E6A}"/>
              </a:ext>
            </a:extLst>
          </p:cNvPr>
          <p:cNvSpPr/>
          <p:nvPr/>
        </p:nvSpPr>
        <p:spPr>
          <a:xfrm>
            <a:off x="1288489" y="3990305"/>
            <a:ext cx="5309795" cy="1662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DB6B25-5FD4-C027-12F7-519FA793A51A}"/>
              </a:ext>
            </a:extLst>
          </p:cNvPr>
          <p:cNvSpPr txBox="1"/>
          <p:nvPr/>
        </p:nvSpPr>
        <p:spPr>
          <a:xfrm>
            <a:off x="1512009" y="4329070"/>
            <a:ext cx="428551" cy="504497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000" dirty="0"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A3C1ED-E57B-1405-FBC5-E7EE0E69587B}"/>
              </a:ext>
            </a:extLst>
          </p:cNvPr>
          <p:cNvSpPr txBox="1"/>
          <p:nvPr/>
        </p:nvSpPr>
        <p:spPr>
          <a:xfrm>
            <a:off x="2214880" y="4743498"/>
            <a:ext cx="4320831" cy="692497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3600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Equity, diversity and inclusion are central to CCG. We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prioritise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opportunities for all and maintain a vibrant, inclusive community.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9F53FB3-D683-D3BC-597E-C0FF6B8B6B50}"/>
              </a:ext>
            </a:extLst>
          </p:cNvPr>
          <p:cNvCxnSpPr>
            <a:cxnSpLocks/>
          </p:cNvCxnSpPr>
          <p:nvPr/>
        </p:nvCxnSpPr>
        <p:spPr>
          <a:xfrm flipV="1">
            <a:off x="2021840" y="4267831"/>
            <a:ext cx="0" cy="1101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3F79A1D-A02F-48D2-D50B-280DD562231A}"/>
              </a:ext>
            </a:extLst>
          </p:cNvPr>
          <p:cNvSpPr txBox="1"/>
          <p:nvPr/>
        </p:nvSpPr>
        <p:spPr>
          <a:xfrm>
            <a:off x="2214881" y="4193756"/>
            <a:ext cx="3725002" cy="415498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360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Core values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7AA6A6A-C7A7-8B9B-7CEE-D9A517BFDF5F}"/>
              </a:ext>
            </a:extLst>
          </p:cNvPr>
          <p:cNvSpPr/>
          <p:nvPr/>
        </p:nvSpPr>
        <p:spPr>
          <a:xfrm>
            <a:off x="1288489" y="5789369"/>
            <a:ext cx="5309795" cy="1662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8F1767A-B0F4-29BF-648F-8B2F60918DA7}"/>
              </a:ext>
            </a:extLst>
          </p:cNvPr>
          <p:cNvSpPr txBox="1"/>
          <p:nvPr/>
        </p:nvSpPr>
        <p:spPr>
          <a:xfrm>
            <a:off x="1512009" y="6128134"/>
            <a:ext cx="428551" cy="504497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000" dirty="0"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EB6967-2600-048E-049D-D77491F08AA8}"/>
              </a:ext>
            </a:extLst>
          </p:cNvPr>
          <p:cNvSpPr txBox="1"/>
          <p:nvPr/>
        </p:nvSpPr>
        <p:spPr>
          <a:xfrm>
            <a:off x="2214880" y="6542562"/>
            <a:ext cx="4320831" cy="692497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3600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 rigorously follow the Government’s reporting methodology. This ensures accurate, consistent measurement of gender pay differences.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28D30BF-90E3-EEF0-376E-4B171278AEBB}"/>
              </a:ext>
            </a:extLst>
          </p:cNvPr>
          <p:cNvCxnSpPr>
            <a:cxnSpLocks/>
          </p:cNvCxnSpPr>
          <p:nvPr/>
        </p:nvCxnSpPr>
        <p:spPr>
          <a:xfrm flipV="1">
            <a:off x="2021840" y="6066895"/>
            <a:ext cx="0" cy="1101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FEF0B4B-2F38-B40B-0DC6-68B2FB6D43CF}"/>
              </a:ext>
            </a:extLst>
          </p:cNvPr>
          <p:cNvSpPr txBox="1"/>
          <p:nvPr/>
        </p:nvSpPr>
        <p:spPr>
          <a:xfrm>
            <a:off x="2214881" y="5992820"/>
            <a:ext cx="3725002" cy="415498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360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Transparent approach</a:t>
            </a:r>
          </a:p>
        </p:txBody>
      </p:sp>
      <p:pic>
        <p:nvPicPr>
          <p:cNvPr id="53" name="Picture 52" descr="A black and white logo&#10;&#10;AI-generated content may be incorrect.">
            <a:extLst>
              <a:ext uri="{FF2B5EF4-FFF2-40B4-BE49-F238E27FC236}">
                <a16:creationId xmlns:a16="http://schemas.microsoft.com/office/drawing/2014/main" id="{0391E49C-21EE-8AFC-5263-22D113BA77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769" y="155262"/>
            <a:ext cx="1585733" cy="6571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756ECB4-D14F-DD23-8A3B-797C9A2CD3ED}"/>
              </a:ext>
            </a:extLst>
          </p:cNvPr>
          <p:cNvSpPr/>
          <p:nvPr/>
        </p:nvSpPr>
        <p:spPr>
          <a:xfrm>
            <a:off x="0" y="0"/>
            <a:ext cx="14630400" cy="82295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 descr="A colorful logo on a black background&#10;&#10;AI-generated content may be incorrect.">
            <a:extLst>
              <a:ext uri="{FF2B5EF4-FFF2-40B4-BE49-F238E27FC236}">
                <a16:creationId xmlns:a16="http://schemas.microsoft.com/office/drawing/2014/main" id="{6FFF28BF-DC71-DDFA-F773-677E6B3CB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88"/>
                    </a14:imgEffect>
                  </a14:imgLayer>
                </a14:imgProps>
              </a:ext>
            </a:extLst>
          </a:blip>
          <a:srcRect l="18948" t="22957" r="18949" b="23956"/>
          <a:stretch/>
        </p:blipFill>
        <p:spPr>
          <a:xfrm rot="847902">
            <a:off x="-3160424" y="262321"/>
            <a:ext cx="10466000" cy="894673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4A26851-1A13-397C-994C-AE856E78B326}"/>
              </a:ext>
            </a:extLst>
          </p:cNvPr>
          <p:cNvGrpSpPr/>
          <p:nvPr/>
        </p:nvGrpSpPr>
        <p:grpSpPr>
          <a:xfrm>
            <a:off x="603934" y="1078054"/>
            <a:ext cx="12245163" cy="648009"/>
            <a:chOff x="603934" y="1078054"/>
            <a:chExt cx="12245163" cy="64800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707F7ED-4428-85E4-EE36-031CE795958A}"/>
                </a:ext>
              </a:extLst>
            </p:cNvPr>
            <p:cNvSpPr txBox="1"/>
            <p:nvPr/>
          </p:nvSpPr>
          <p:spPr>
            <a:xfrm>
              <a:off x="1288488" y="1175784"/>
              <a:ext cx="11560609" cy="550279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44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Understanding the gender pay gap</a:t>
              </a:r>
            </a:p>
          </p:txBody>
        </p:sp>
        <p:pic>
          <p:nvPicPr>
            <p:cNvPr id="16" name="Picture 15" descr="A colorful logo on a black background&#10;&#10;AI-generated content may be incorrect.">
              <a:extLst>
                <a:ext uri="{FF2B5EF4-FFF2-40B4-BE49-F238E27FC236}">
                  <a16:creationId xmlns:a16="http://schemas.microsoft.com/office/drawing/2014/main" id="{911FC48F-3EA1-B700-7025-2943BA23F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8948" t="22957" r="18949" b="23956"/>
            <a:stretch/>
          </p:blipFill>
          <p:spPr>
            <a:xfrm>
              <a:off x="603934" y="1078054"/>
              <a:ext cx="599027" cy="512071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4D603AE-AA5F-BE55-C4AC-2241EC02CD6E}"/>
              </a:ext>
            </a:extLst>
          </p:cNvPr>
          <p:cNvSpPr/>
          <p:nvPr/>
        </p:nvSpPr>
        <p:spPr>
          <a:xfrm>
            <a:off x="1288490" y="2198676"/>
            <a:ext cx="3410832" cy="2078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C881AA-7D5C-CCD9-8EDF-4D54655130A6}"/>
              </a:ext>
            </a:extLst>
          </p:cNvPr>
          <p:cNvSpPr txBox="1"/>
          <p:nvPr/>
        </p:nvSpPr>
        <p:spPr>
          <a:xfrm>
            <a:off x="1512010" y="2925938"/>
            <a:ext cx="2978967" cy="1123384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3600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Gender pay reporting examines what men and women earn across 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It compares average hourly pay and analyses distribution patterns.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675189-202A-FAEF-B780-164FE24C70D2}"/>
              </a:ext>
            </a:extLst>
          </p:cNvPr>
          <p:cNvSpPr txBox="1"/>
          <p:nvPr/>
        </p:nvSpPr>
        <p:spPr>
          <a:xfrm>
            <a:off x="1512010" y="2387771"/>
            <a:ext cx="3725002" cy="415498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360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it measures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17F019-D203-9771-BAA8-B13A833707DA}"/>
              </a:ext>
            </a:extLst>
          </p:cNvPr>
          <p:cNvSpPr/>
          <p:nvPr/>
        </p:nvSpPr>
        <p:spPr>
          <a:xfrm>
            <a:off x="1288490" y="4409978"/>
            <a:ext cx="3410832" cy="2372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FBD364-71F9-7E33-9195-AE64E4D73A2F}"/>
              </a:ext>
            </a:extLst>
          </p:cNvPr>
          <p:cNvSpPr txBox="1"/>
          <p:nvPr/>
        </p:nvSpPr>
        <p:spPr>
          <a:xfrm>
            <a:off x="1512010" y="5457040"/>
            <a:ext cx="2978967" cy="1123384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3600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Equal pay ensures men and women doing equal work receive equal compensation. CCG uses job evaluation systems to meet equal pay commitments.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04DF76-FB06-28CD-A293-8FC56B66634D}"/>
              </a:ext>
            </a:extLst>
          </p:cNvPr>
          <p:cNvSpPr txBox="1"/>
          <p:nvPr/>
        </p:nvSpPr>
        <p:spPr>
          <a:xfrm>
            <a:off x="1512010" y="4561118"/>
            <a:ext cx="2978967" cy="784830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360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Is it different to equal pay?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C35769-2E46-9EF2-F23E-8F0F4E11D755}"/>
              </a:ext>
            </a:extLst>
          </p:cNvPr>
          <p:cNvSpPr/>
          <p:nvPr/>
        </p:nvSpPr>
        <p:spPr>
          <a:xfrm>
            <a:off x="4840035" y="2197808"/>
            <a:ext cx="3399355" cy="2078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6CB931-38F1-7FEB-DE04-123047CD9110}"/>
              </a:ext>
            </a:extLst>
          </p:cNvPr>
          <p:cNvSpPr txBox="1"/>
          <p:nvPr/>
        </p:nvSpPr>
        <p:spPr>
          <a:xfrm>
            <a:off x="5079632" y="2925938"/>
            <a:ext cx="2708346" cy="907941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3600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 conduct regular audits to verify compliance with equal pay legislation. This complements our gender pay reporting.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852114-0C66-4A47-11C0-31033CCD5A5C}"/>
              </a:ext>
            </a:extLst>
          </p:cNvPr>
          <p:cNvSpPr txBox="1"/>
          <p:nvPr/>
        </p:nvSpPr>
        <p:spPr>
          <a:xfrm>
            <a:off x="5079632" y="2387771"/>
            <a:ext cx="3725002" cy="415498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360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Our approach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F10D079-1312-866E-80A7-0F5112DDF933}"/>
              </a:ext>
            </a:extLst>
          </p:cNvPr>
          <p:cNvSpPr/>
          <p:nvPr/>
        </p:nvSpPr>
        <p:spPr>
          <a:xfrm>
            <a:off x="8380103" y="2197808"/>
            <a:ext cx="5127553" cy="2078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1320F3-DAA4-A7A8-52D8-39E3A1733460}"/>
              </a:ext>
            </a:extLst>
          </p:cNvPr>
          <p:cNvSpPr txBox="1"/>
          <p:nvPr/>
        </p:nvSpPr>
        <p:spPr>
          <a:xfrm>
            <a:off x="8619699" y="2925938"/>
            <a:ext cx="4610163" cy="1123384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3600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Gender pay reporting legislation was introduced in 2017 and CCG has been compliant with the reporting since then. The Government set several key calculations which enable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 compare the average hourly pay of all men and women in 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8F381A-15EC-2814-1897-EBF5B063CC2F}"/>
              </a:ext>
            </a:extLst>
          </p:cNvPr>
          <p:cNvSpPr txBox="1"/>
          <p:nvPr/>
        </p:nvSpPr>
        <p:spPr>
          <a:xfrm>
            <a:off x="8619700" y="2387771"/>
            <a:ext cx="3725002" cy="415498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360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Legal compliance</a:t>
            </a:r>
          </a:p>
        </p:txBody>
      </p:sp>
      <p:pic>
        <p:nvPicPr>
          <p:cNvPr id="40" name="Picture 39" descr="A group of people standing on coins&#10;&#10;AI-generated content may be incorrect.">
            <a:extLst>
              <a:ext uri="{FF2B5EF4-FFF2-40B4-BE49-F238E27FC236}">
                <a16:creationId xmlns:a16="http://schemas.microsoft.com/office/drawing/2014/main" id="{5108909F-01E5-1E7F-1C35-9100DA478A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4208" y="3488568"/>
            <a:ext cx="9231573" cy="5541159"/>
          </a:xfrm>
          <a:prstGeom prst="rect">
            <a:avLst/>
          </a:prstGeom>
        </p:spPr>
      </p:pic>
      <p:pic>
        <p:nvPicPr>
          <p:cNvPr id="42" name="Picture 41" descr="A black and white logo&#10;&#10;AI-generated content may be incorrect.">
            <a:extLst>
              <a:ext uri="{FF2B5EF4-FFF2-40B4-BE49-F238E27FC236}">
                <a16:creationId xmlns:a16="http://schemas.microsoft.com/office/drawing/2014/main" id="{6721231C-D428-01DA-496D-E440CE8A59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769" y="155262"/>
            <a:ext cx="1585733" cy="6571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A stack of wooden blocks with symbols on them&#10;&#10;AI-generated content may be incorrect.">
            <a:extLst>
              <a:ext uri="{FF2B5EF4-FFF2-40B4-BE49-F238E27FC236}">
                <a16:creationId xmlns:a16="http://schemas.microsoft.com/office/drawing/2014/main" id="{AF22EBE7-7AF7-A4D4-4BD6-00CAB294CC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538" t="9456" r="5173" b="3366"/>
          <a:stretch/>
        </p:blipFill>
        <p:spPr>
          <a:xfrm>
            <a:off x="2606400" y="-14402"/>
            <a:ext cx="12024000" cy="82439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75D799A-14A3-09FA-7E22-178C085C1EC4}"/>
              </a:ext>
            </a:extLst>
          </p:cNvPr>
          <p:cNvSpPr/>
          <p:nvPr/>
        </p:nvSpPr>
        <p:spPr>
          <a:xfrm rot="16200000">
            <a:off x="4293293" y="1494052"/>
            <a:ext cx="8229597" cy="5241492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  <a:lumMod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91584D-27C1-A871-356E-91C4283373AD}"/>
              </a:ext>
            </a:extLst>
          </p:cNvPr>
          <p:cNvSpPr/>
          <p:nvPr/>
        </p:nvSpPr>
        <p:spPr>
          <a:xfrm>
            <a:off x="1" y="0"/>
            <a:ext cx="5787342" cy="822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olorful logo on a black background&#10;&#10;AI-generated content may be incorrect.">
            <a:extLst>
              <a:ext uri="{FF2B5EF4-FFF2-40B4-BE49-F238E27FC236}">
                <a16:creationId xmlns:a16="http://schemas.microsoft.com/office/drawing/2014/main" id="{68682220-B0B7-59B7-5495-AB8991FD15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88"/>
                    </a14:imgEffect>
                  </a14:imgLayer>
                </a14:imgProps>
              </a:ext>
            </a:extLst>
          </a:blip>
          <a:srcRect l="18948" t="22957" r="18949" b="23956"/>
          <a:stretch/>
        </p:blipFill>
        <p:spPr>
          <a:xfrm rot="847902">
            <a:off x="-2339328" y="345451"/>
            <a:ext cx="10466000" cy="894673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F84804A-39D6-1282-4C81-8B3FDCAAE4B3}"/>
              </a:ext>
            </a:extLst>
          </p:cNvPr>
          <p:cNvGrpSpPr/>
          <p:nvPr/>
        </p:nvGrpSpPr>
        <p:grpSpPr>
          <a:xfrm>
            <a:off x="603934" y="1078054"/>
            <a:ext cx="12245163" cy="648009"/>
            <a:chOff x="603934" y="1078054"/>
            <a:chExt cx="12245163" cy="64800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E6FC50-313F-CE09-3E6D-E2CA0F02370A}"/>
                </a:ext>
              </a:extLst>
            </p:cNvPr>
            <p:cNvSpPr txBox="1"/>
            <p:nvPr/>
          </p:nvSpPr>
          <p:spPr>
            <a:xfrm>
              <a:off x="1288488" y="1175784"/>
              <a:ext cx="11560609" cy="550279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44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Our gender pay gap</a:t>
              </a:r>
            </a:p>
          </p:txBody>
        </p:sp>
        <p:pic>
          <p:nvPicPr>
            <p:cNvPr id="16" name="Picture 15" descr="A colorful logo on a black background&#10;&#10;AI-generated content may be incorrect.">
              <a:extLst>
                <a:ext uri="{FF2B5EF4-FFF2-40B4-BE49-F238E27FC236}">
                  <a16:creationId xmlns:a16="http://schemas.microsoft.com/office/drawing/2014/main" id="{CF66409F-FAC6-4EBF-369E-827DDD14B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8948" t="22957" r="18949" b="23956"/>
            <a:stretch/>
          </p:blipFill>
          <p:spPr>
            <a:xfrm>
              <a:off x="603934" y="1078054"/>
              <a:ext cx="599027" cy="512071"/>
            </a:xfrm>
            <a:prstGeom prst="rect">
              <a:avLst/>
            </a:prstGeom>
          </p:spPr>
        </p:pic>
      </p:grpSp>
      <p:pic>
        <p:nvPicPr>
          <p:cNvPr id="17" name="Picture 16" descr="A black and white logo&#10;&#10;AI-generated content may be incorrect.">
            <a:extLst>
              <a:ext uri="{FF2B5EF4-FFF2-40B4-BE49-F238E27FC236}">
                <a16:creationId xmlns:a16="http://schemas.microsoft.com/office/drawing/2014/main" id="{CFC7E6AE-D8B8-9AD2-7138-B71F1ACF66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769" y="155262"/>
            <a:ext cx="1585733" cy="657101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761AC8E0-7373-FF4B-89BF-15A0554E9754}"/>
              </a:ext>
            </a:extLst>
          </p:cNvPr>
          <p:cNvSpPr/>
          <p:nvPr/>
        </p:nvSpPr>
        <p:spPr>
          <a:xfrm>
            <a:off x="1288489" y="2185533"/>
            <a:ext cx="3173546" cy="31735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2BEBD2-9E6F-3E9A-F04C-FDF83EC524CC}"/>
              </a:ext>
            </a:extLst>
          </p:cNvPr>
          <p:cNvSpPr txBox="1"/>
          <p:nvPr/>
        </p:nvSpPr>
        <p:spPr>
          <a:xfrm>
            <a:off x="1860122" y="2683217"/>
            <a:ext cx="2039540" cy="935384"/>
          </a:xfrm>
          <a:prstGeom prst="rect">
            <a:avLst/>
          </a:prstGeom>
          <a:noFill/>
        </p:spPr>
        <p:txBody>
          <a:bodyPr wrap="square" lIns="0" tIns="0" rIns="91440" bIns="45720" rtlCol="0" anchor="t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dirty="0">
                <a:latin typeface="Arial Black"/>
                <a:cs typeface="Arial Black" panose="020B0604020202020204" pitchFamily="34" charset="0"/>
              </a:rPr>
              <a:t>14.22%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E87173-671E-FE9E-45A4-2D4E76D60A46}"/>
              </a:ext>
            </a:extLst>
          </p:cNvPr>
          <p:cNvSpPr txBox="1"/>
          <p:nvPr/>
        </p:nvSpPr>
        <p:spPr>
          <a:xfrm>
            <a:off x="1784422" y="3883648"/>
            <a:ext cx="2190940" cy="1123384"/>
          </a:xfrm>
          <a:prstGeom prst="rect">
            <a:avLst/>
          </a:prstGeom>
          <a:noFill/>
        </p:spPr>
        <p:txBody>
          <a:bodyPr wrap="square" lIns="0" tIns="0" rIns="91440" bIns="45720" rtlCol="0" anchor="t">
            <a:spAutoFit/>
          </a:bodyPr>
          <a:lstStyle/>
          <a:p>
            <a:pPr marL="35560" algn="ctr"/>
            <a:r>
              <a:rPr lang="en-US" sz="1400" dirty="0">
                <a:latin typeface="Arial"/>
                <a:cs typeface="Arial"/>
              </a:rPr>
              <a:t>An increase from 2.4% in 2024. Based on average male salary of £20.46 versus female salary of £17.55.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97BBF7-5ECA-004D-E69E-37FD04BBD27D}"/>
              </a:ext>
            </a:extLst>
          </p:cNvPr>
          <p:cNvSpPr txBox="1"/>
          <p:nvPr/>
        </p:nvSpPr>
        <p:spPr>
          <a:xfrm>
            <a:off x="1412546" y="3385764"/>
            <a:ext cx="2934693" cy="425158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36000"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Mean gap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A683C2C-2AC4-78FA-3312-A1F267D51381}"/>
              </a:ext>
            </a:extLst>
          </p:cNvPr>
          <p:cNvSpPr/>
          <p:nvPr/>
        </p:nvSpPr>
        <p:spPr>
          <a:xfrm>
            <a:off x="4655268" y="3162391"/>
            <a:ext cx="3173546" cy="31735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318E369-6A19-32F1-51A2-B99FB0DED412}"/>
              </a:ext>
            </a:extLst>
          </p:cNvPr>
          <p:cNvSpPr txBox="1"/>
          <p:nvPr/>
        </p:nvSpPr>
        <p:spPr>
          <a:xfrm>
            <a:off x="5226901" y="3660075"/>
            <a:ext cx="2039540" cy="504433"/>
          </a:xfrm>
          <a:prstGeom prst="rect">
            <a:avLst/>
          </a:prstGeom>
          <a:noFill/>
        </p:spPr>
        <p:txBody>
          <a:bodyPr wrap="square" lIns="0" tIns="0" rIns="91440" bIns="45720" rtlCol="0" anchor="t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dirty="0">
                <a:latin typeface="Arial Black"/>
                <a:cs typeface="Arial Black" panose="020B0604020202020204" pitchFamily="34" charset="0"/>
              </a:rPr>
              <a:t>25.2%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204897-BD91-B60D-57A2-DCB91B5A5B50}"/>
              </a:ext>
            </a:extLst>
          </p:cNvPr>
          <p:cNvSpPr txBox="1"/>
          <p:nvPr/>
        </p:nvSpPr>
        <p:spPr>
          <a:xfrm>
            <a:off x="5151201" y="4860506"/>
            <a:ext cx="2190940" cy="1123384"/>
          </a:xfrm>
          <a:prstGeom prst="rect">
            <a:avLst/>
          </a:prstGeom>
          <a:noFill/>
        </p:spPr>
        <p:txBody>
          <a:bodyPr wrap="square" lIns="0" tIns="0" rIns="91440" bIns="45720" rtlCol="0" anchor="t">
            <a:spAutoFit/>
          </a:bodyPr>
          <a:lstStyle/>
          <a:p>
            <a:pPr marL="35560" algn="ctr"/>
            <a:r>
              <a:rPr lang="en-US" sz="1400" dirty="0">
                <a:latin typeface="Arial"/>
                <a:cs typeface="Arial"/>
              </a:rPr>
              <a:t>Up from 19.9% in 2024. Calculated from median male salary of £19.17 versus female salary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/>
                <a:cs typeface="Arial"/>
              </a:rPr>
              <a:t>of £14.34.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AC7FAE-7843-A42C-8D94-96D4083F2F61}"/>
              </a:ext>
            </a:extLst>
          </p:cNvPr>
          <p:cNvSpPr txBox="1"/>
          <p:nvPr/>
        </p:nvSpPr>
        <p:spPr>
          <a:xfrm>
            <a:off x="4779325" y="4362622"/>
            <a:ext cx="2934693" cy="425158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36000"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Median gap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39494D5-E970-4F0E-B273-409BF1761008}"/>
              </a:ext>
            </a:extLst>
          </p:cNvPr>
          <p:cNvCxnSpPr>
            <a:cxnSpLocks/>
          </p:cNvCxnSpPr>
          <p:nvPr/>
        </p:nvCxnSpPr>
        <p:spPr>
          <a:xfrm>
            <a:off x="5885991" y="4233957"/>
            <a:ext cx="7213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9533F18C-E736-E841-2F3E-F31EB108083B}"/>
              </a:ext>
            </a:extLst>
          </p:cNvPr>
          <p:cNvSpPr/>
          <p:nvPr/>
        </p:nvSpPr>
        <p:spPr>
          <a:xfrm>
            <a:off x="8022047" y="4278521"/>
            <a:ext cx="3173546" cy="31735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3E6FD39-7BC4-E585-671E-7643FC364B39}"/>
              </a:ext>
            </a:extLst>
          </p:cNvPr>
          <p:cNvSpPr txBox="1"/>
          <p:nvPr/>
        </p:nvSpPr>
        <p:spPr>
          <a:xfrm>
            <a:off x="8593679" y="4776205"/>
            <a:ext cx="2135913" cy="504433"/>
          </a:xfrm>
          <a:prstGeom prst="rect">
            <a:avLst/>
          </a:prstGeom>
          <a:noFill/>
        </p:spPr>
        <p:txBody>
          <a:bodyPr wrap="square" lIns="0" tIns="0" rIns="91440" bIns="45720" rtlCol="0" anchor="t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dirty="0">
                <a:latin typeface="Arial Black"/>
                <a:cs typeface="Arial Black" panose="020B0604020202020204" pitchFamily="34" charset="0"/>
              </a:rPr>
              <a:t>64.45%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2612966-BF98-251C-D212-1363EC43E884}"/>
              </a:ext>
            </a:extLst>
          </p:cNvPr>
          <p:cNvSpPr txBox="1"/>
          <p:nvPr/>
        </p:nvSpPr>
        <p:spPr>
          <a:xfrm>
            <a:off x="8517980" y="5976636"/>
            <a:ext cx="2190940" cy="907941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36000"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Women comprise nearly two-thirds of our total workforce across all salary levels.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67BE723-3DD2-FE82-39DE-23C7A8176795}"/>
              </a:ext>
            </a:extLst>
          </p:cNvPr>
          <p:cNvSpPr txBox="1"/>
          <p:nvPr/>
        </p:nvSpPr>
        <p:spPr>
          <a:xfrm>
            <a:off x="8146104" y="5478752"/>
            <a:ext cx="2934693" cy="425158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36000"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Female workforce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3E69411-1517-B085-4CCB-7DE87C61A2DC}"/>
              </a:ext>
            </a:extLst>
          </p:cNvPr>
          <p:cNvCxnSpPr>
            <a:cxnSpLocks/>
          </p:cNvCxnSpPr>
          <p:nvPr/>
        </p:nvCxnSpPr>
        <p:spPr>
          <a:xfrm>
            <a:off x="9252770" y="5350087"/>
            <a:ext cx="7213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DD9B34DF-CCEA-0E24-E07C-1F45121681A2}"/>
              </a:ext>
            </a:extLst>
          </p:cNvPr>
          <p:cNvSpPr/>
          <p:nvPr/>
        </p:nvSpPr>
        <p:spPr>
          <a:xfrm>
            <a:off x="0" y="0"/>
            <a:ext cx="14630399" cy="822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 descr="A colorful logo on a black background&#10;&#10;AI-generated content may be incorrect.">
            <a:extLst>
              <a:ext uri="{FF2B5EF4-FFF2-40B4-BE49-F238E27FC236}">
                <a16:creationId xmlns:a16="http://schemas.microsoft.com/office/drawing/2014/main" id="{03AD9F44-2385-8776-2C4E-84A09CCC0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88"/>
                    </a14:imgEffect>
                  </a14:imgLayer>
                </a14:imgProps>
              </a:ext>
            </a:extLst>
          </a:blip>
          <a:srcRect l="18948" t="22957" r="18949" b="23956"/>
          <a:stretch/>
        </p:blipFill>
        <p:spPr>
          <a:xfrm rot="847902">
            <a:off x="-2310753" y="398696"/>
            <a:ext cx="10466000" cy="8946734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1288488" y="2213516"/>
            <a:ext cx="7231138" cy="562451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" name="Text 3"/>
          <p:cNvSpPr/>
          <p:nvPr/>
        </p:nvSpPr>
        <p:spPr>
          <a:xfrm>
            <a:off x="1483561" y="2344366"/>
            <a:ext cx="1495901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600" b="1" kern="0" spc="-30" dirty="0"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Quartile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372607" y="2344366"/>
            <a:ext cx="1492091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600" b="1" kern="0" spc="-30" dirty="0"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Female %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095792" y="2344366"/>
            <a:ext cx="1492091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600" b="1" kern="0" spc="-30" dirty="0"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Male %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6818985" y="2344366"/>
            <a:ext cx="1495901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600" b="1" kern="0" spc="-30" dirty="0"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Total headcount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1290561" y="2772793"/>
            <a:ext cx="7231139" cy="616744"/>
          </a:xfrm>
          <a:prstGeom prst="rect">
            <a:avLst/>
          </a:prstGeom>
          <a:solidFill>
            <a:schemeClr val="bg1">
              <a:alpha val="74979"/>
            </a:scheme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1" name="Text 8"/>
          <p:cNvSpPr/>
          <p:nvPr/>
        </p:nvSpPr>
        <p:spPr>
          <a:xfrm>
            <a:off x="1483561" y="2899197"/>
            <a:ext cx="1631727" cy="616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600" kern="0" spc="-30" dirty="0"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Lower quartile (1)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3372607" y="2899197"/>
            <a:ext cx="1492091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sz="1600" kern="0" spc="-30" dirty="0">
                <a:latin typeface="Arial"/>
                <a:ea typeface="Inter"/>
                <a:cs typeface="Arial"/>
              </a:rPr>
              <a:t>383 (76%)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5095792" y="2899197"/>
            <a:ext cx="1492091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sz="1600" kern="0" spc="-30" dirty="0">
                <a:latin typeface="Arial"/>
                <a:ea typeface="Inter"/>
                <a:cs typeface="Arial"/>
              </a:rPr>
              <a:t>118 (24%)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6818985" y="2899197"/>
            <a:ext cx="1495901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600" kern="0" spc="-30" dirty="0">
                <a:latin typeface="Arial"/>
                <a:ea typeface="Inter"/>
                <a:cs typeface="Arial"/>
              </a:rPr>
              <a:t>501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1290561" y="3389537"/>
            <a:ext cx="7231139" cy="563200"/>
          </a:xfrm>
          <a:prstGeom prst="rect">
            <a:avLst/>
          </a:prstGeom>
          <a:solidFill>
            <a:srgbClr val="FFFFFF">
              <a:alpha val="66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6" name="Text 13"/>
          <p:cNvSpPr/>
          <p:nvPr/>
        </p:nvSpPr>
        <p:spPr>
          <a:xfrm>
            <a:off x="1483561" y="3517211"/>
            <a:ext cx="1495901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600" kern="0" spc="-30" dirty="0"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Lower middle (2)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3372607" y="3517211"/>
            <a:ext cx="1492091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sz="1600" kern="0" spc="-30" dirty="0">
                <a:latin typeface="Arial"/>
                <a:ea typeface="Inter"/>
                <a:cs typeface="Arial"/>
              </a:rPr>
              <a:t>356 (71%)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5095792" y="3517211"/>
            <a:ext cx="1492091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sz="1600" kern="0" spc="-30" dirty="0">
                <a:latin typeface="Arial"/>
                <a:ea typeface="Inter"/>
                <a:cs typeface="Arial"/>
              </a:rPr>
              <a:t>145 (29%)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6818985" y="3517211"/>
            <a:ext cx="1495901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600" kern="0" spc="-30" dirty="0">
                <a:latin typeface="Arial"/>
                <a:ea typeface="Inter"/>
                <a:cs typeface="Arial"/>
              </a:rPr>
              <a:t>501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7"/>
          <p:cNvSpPr/>
          <p:nvPr/>
        </p:nvSpPr>
        <p:spPr>
          <a:xfrm>
            <a:off x="1290561" y="3953257"/>
            <a:ext cx="7231139" cy="563200"/>
          </a:xfrm>
          <a:prstGeom prst="rect">
            <a:avLst/>
          </a:prstGeom>
          <a:solidFill>
            <a:schemeClr val="bg1">
              <a:alpha val="74000"/>
            </a:schemeClr>
          </a:solidFill>
          <a:ln/>
        </p:spPr>
        <p:txBody>
          <a:bodyPr/>
          <a:lstStyle/>
          <a:p>
            <a:endParaRPr lang="en-GB" dirty="0"/>
          </a:p>
        </p:txBody>
      </p:sp>
      <p:sp>
        <p:nvSpPr>
          <p:cNvPr id="21" name="Text 18"/>
          <p:cNvSpPr/>
          <p:nvPr/>
        </p:nvSpPr>
        <p:spPr>
          <a:xfrm>
            <a:off x="1483561" y="4072042"/>
            <a:ext cx="1495901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600" kern="0" spc="-30" dirty="0"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Upper middle (3)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3372607" y="4072042"/>
            <a:ext cx="1492091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sz="1600" kern="0" spc="-30" dirty="0">
                <a:latin typeface="Arial"/>
                <a:ea typeface="Inter"/>
                <a:cs typeface="Arial"/>
              </a:rPr>
              <a:t>288 (57%)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5095792" y="4072042"/>
            <a:ext cx="1492091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sz="1600" kern="0" spc="-30" dirty="0">
                <a:latin typeface="Arial"/>
                <a:ea typeface="Inter"/>
                <a:cs typeface="Arial"/>
              </a:rPr>
              <a:t>213 (43%)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6818985" y="4072042"/>
            <a:ext cx="1495901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600" kern="0" spc="-30" dirty="0">
                <a:latin typeface="Arial"/>
                <a:ea typeface="Inter"/>
                <a:cs typeface="Arial"/>
              </a:rPr>
              <a:t>501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hape 22"/>
          <p:cNvSpPr/>
          <p:nvPr/>
        </p:nvSpPr>
        <p:spPr>
          <a:xfrm>
            <a:off x="1290561" y="4514276"/>
            <a:ext cx="7231139" cy="581259"/>
          </a:xfrm>
          <a:prstGeom prst="rect">
            <a:avLst/>
          </a:prstGeom>
          <a:solidFill>
            <a:srgbClr val="FFFFFF">
              <a:alpha val="65132"/>
            </a:srgbClr>
          </a:solidFill>
          <a:ln/>
        </p:spPr>
        <p:txBody>
          <a:bodyPr/>
          <a:lstStyle/>
          <a:p>
            <a:endParaRPr lang="en-GB" dirty="0"/>
          </a:p>
        </p:txBody>
      </p:sp>
      <p:sp>
        <p:nvSpPr>
          <p:cNvPr id="26" name="Text 23"/>
          <p:cNvSpPr/>
          <p:nvPr/>
        </p:nvSpPr>
        <p:spPr>
          <a:xfrm>
            <a:off x="1483561" y="4626873"/>
            <a:ext cx="1631727" cy="616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600" kern="0" spc="-30" dirty="0"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Upper quartile (4)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24"/>
          <p:cNvSpPr/>
          <p:nvPr/>
        </p:nvSpPr>
        <p:spPr>
          <a:xfrm>
            <a:off x="3372607" y="4626873"/>
            <a:ext cx="1492091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sz="1600" kern="0" spc="-30" dirty="0">
                <a:latin typeface="Arial"/>
                <a:ea typeface="Inter"/>
                <a:cs typeface="Arial"/>
              </a:rPr>
              <a:t>264 (52%)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25"/>
          <p:cNvSpPr/>
          <p:nvPr/>
        </p:nvSpPr>
        <p:spPr>
          <a:xfrm>
            <a:off x="5095792" y="4626873"/>
            <a:ext cx="1492091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sz="1600" kern="0" spc="-30">
                <a:latin typeface="Arial"/>
                <a:ea typeface="Inter"/>
                <a:cs typeface="Arial"/>
              </a:rPr>
              <a:t>236 (48%)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26"/>
          <p:cNvSpPr/>
          <p:nvPr/>
        </p:nvSpPr>
        <p:spPr>
          <a:xfrm>
            <a:off x="6818985" y="4626873"/>
            <a:ext cx="1495901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600" kern="0" spc="-30" dirty="0">
                <a:latin typeface="Arial"/>
                <a:ea typeface="Inter"/>
                <a:cs typeface="Arial"/>
              </a:rPr>
              <a:t>500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hape 27"/>
          <p:cNvSpPr/>
          <p:nvPr/>
        </p:nvSpPr>
        <p:spPr>
          <a:xfrm>
            <a:off x="1290561" y="5095535"/>
            <a:ext cx="7231139" cy="558484"/>
          </a:xfrm>
          <a:prstGeom prst="rect">
            <a:avLst/>
          </a:prstGeom>
          <a:solidFill>
            <a:schemeClr val="bg1">
              <a:alpha val="74880"/>
            </a:schemeClr>
          </a:solidFill>
          <a:ln/>
        </p:spPr>
        <p:txBody>
          <a:bodyPr/>
          <a:lstStyle/>
          <a:p>
            <a:endParaRPr lang="en-GB" dirty="0"/>
          </a:p>
        </p:txBody>
      </p:sp>
      <p:sp>
        <p:nvSpPr>
          <p:cNvPr id="31" name="Text 28"/>
          <p:cNvSpPr/>
          <p:nvPr/>
        </p:nvSpPr>
        <p:spPr>
          <a:xfrm>
            <a:off x="1483561" y="5211784"/>
            <a:ext cx="1495901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600" kern="0" spc="-30" dirty="0"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Totals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29"/>
          <p:cNvSpPr/>
          <p:nvPr/>
        </p:nvSpPr>
        <p:spPr>
          <a:xfrm>
            <a:off x="3372607" y="5211784"/>
            <a:ext cx="1492091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sz="1600" kern="0" spc="-30" dirty="0">
                <a:latin typeface="Arial"/>
                <a:ea typeface="Inter"/>
                <a:cs typeface="Arial"/>
              </a:rPr>
              <a:t>1291 (65%)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30"/>
          <p:cNvSpPr/>
          <p:nvPr/>
        </p:nvSpPr>
        <p:spPr>
          <a:xfrm>
            <a:off x="5095792" y="5211784"/>
            <a:ext cx="1492091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sz="1600" kern="0" spc="-30" dirty="0">
                <a:latin typeface="Arial"/>
                <a:ea typeface="Inter"/>
                <a:cs typeface="Arial"/>
              </a:rPr>
              <a:t>712 (35%)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31"/>
          <p:cNvSpPr/>
          <p:nvPr/>
        </p:nvSpPr>
        <p:spPr>
          <a:xfrm>
            <a:off x="6818985" y="5211784"/>
            <a:ext cx="1495901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600" kern="0" spc="-30" dirty="0">
                <a:latin typeface="Arial"/>
                <a:ea typeface="Inter"/>
                <a:cs typeface="Arial"/>
              </a:rPr>
              <a:t>2003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AAE1697-DD82-E386-DFF8-C0FAD32E7217}"/>
              </a:ext>
            </a:extLst>
          </p:cNvPr>
          <p:cNvGrpSpPr/>
          <p:nvPr/>
        </p:nvGrpSpPr>
        <p:grpSpPr>
          <a:xfrm>
            <a:off x="603934" y="1078054"/>
            <a:ext cx="12245163" cy="648009"/>
            <a:chOff x="603934" y="1078054"/>
            <a:chExt cx="12245163" cy="64800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74B5348-A59B-CD1B-F464-B3C8EF1124CA}"/>
                </a:ext>
              </a:extLst>
            </p:cNvPr>
            <p:cNvSpPr txBox="1"/>
            <p:nvPr/>
          </p:nvSpPr>
          <p:spPr>
            <a:xfrm>
              <a:off x="1288488" y="1175784"/>
              <a:ext cx="11560609" cy="550279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44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Pay distribution</a:t>
              </a:r>
            </a:p>
          </p:txBody>
        </p:sp>
        <p:pic>
          <p:nvPicPr>
            <p:cNvPr id="40" name="Picture 39" descr="A colorful logo on a black background&#10;&#10;AI-generated content may be incorrect.">
              <a:extLst>
                <a:ext uri="{FF2B5EF4-FFF2-40B4-BE49-F238E27FC236}">
                  <a16:creationId xmlns:a16="http://schemas.microsoft.com/office/drawing/2014/main" id="{0FB8CD1B-D2C5-5F27-A826-EA637DD76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8948" t="22957" r="18949" b="23956"/>
            <a:stretch/>
          </p:blipFill>
          <p:spPr>
            <a:xfrm>
              <a:off x="603934" y="1078054"/>
              <a:ext cx="599027" cy="512071"/>
            </a:xfrm>
            <a:prstGeom prst="rect">
              <a:avLst/>
            </a:prstGeom>
          </p:spPr>
        </p:pic>
      </p:grpSp>
      <p:pic>
        <p:nvPicPr>
          <p:cNvPr id="41" name="Picture 40" descr="A black and white logo&#10;&#10;AI-generated content may be incorrect.">
            <a:extLst>
              <a:ext uri="{FF2B5EF4-FFF2-40B4-BE49-F238E27FC236}">
                <a16:creationId xmlns:a16="http://schemas.microsoft.com/office/drawing/2014/main" id="{2AD5B303-7D12-779A-BDDC-352B7E4BC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769" y="155262"/>
            <a:ext cx="1585733" cy="657101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762B29C9-3F9F-C76A-81DE-BE597C8FF9B4}"/>
              </a:ext>
            </a:extLst>
          </p:cNvPr>
          <p:cNvSpPr/>
          <p:nvPr/>
        </p:nvSpPr>
        <p:spPr>
          <a:xfrm>
            <a:off x="7767912" y="4636630"/>
            <a:ext cx="2815437" cy="28154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307540-E66E-C59D-D1A9-2B340B7D3599}"/>
              </a:ext>
            </a:extLst>
          </p:cNvPr>
          <p:cNvSpPr txBox="1"/>
          <p:nvPr/>
        </p:nvSpPr>
        <p:spPr>
          <a:xfrm>
            <a:off x="8086712" y="5030957"/>
            <a:ext cx="2190940" cy="2015936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36000"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Pay distribution calculations split all salaries into four equal quartiles. Quartile one represents the lowest paid employees while quartile four contains the highest paid.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E98FC95-23CA-57A6-80BA-80CDDD9D088A}"/>
              </a:ext>
            </a:extLst>
          </p:cNvPr>
          <p:cNvSpPr/>
          <p:nvPr/>
        </p:nvSpPr>
        <p:spPr>
          <a:xfrm>
            <a:off x="8762751" y="-626963"/>
            <a:ext cx="5953176" cy="5953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6DC82FD-05EC-0CEA-669C-1A154250E9C5}"/>
              </a:ext>
              <a:ext uri="{147F2762-F138-4A5C-976F-8EAC2B608ADB}">
                <a16:predDERef xmlns:a16="http://schemas.microsoft.com/office/drawing/2014/main" pred="{E183B2AA-0E28-5A68-562A-22A7FF9DDC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895279"/>
              </p:ext>
            </p:extLst>
          </p:nvPr>
        </p:nvGraphicFramePr>
        <p:xfrm>
          <a:off x="9091612" y="811456"/>
          <a:ext cx="52673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computer on a desk&#10;&#10;AI-generated content may be incorrect.">
            <a:extLst>
              <a:ext uri="{FF2B5EF4-FFF2-40B4-BE49-F238E27FC236}">
                <a16:creationId xmlns:a16="http://schemas.microsoft.com/office/drawing/2014/main" id="{5E1965C1-99EC-C951-EE07-5D75776C45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9202" r="25794"/>
          <a:stretch/>
        </p:blipFill>
        <p:spPr>
          <a:xfrm>
            <a:off x="4334400" y="-1"/>
            <a:ext cx="10296000" cy="822959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ED762E92-FC98-9BFE-FC9E-29F1A9B5433B}"/>
              </a:ext>
            </a:extLst>
          </p:cNvPr>
          <p:cNvSpPr/>
          <p:nvPr/>
        </p:nvSpPr>
        <p:spPr>
          <a:xfrm rot="16200000">
            <a:off x="4293293" y="1494052"/>
            <a:ext cx="8229597" cy="5241492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  <a:lumMod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A1526A-91BE-1AE5-6C83-4048C5B1FD3E}"/>
              </a:ext>
            </a:extLst>
          </p:cNvPr>
          <p:cNvSpPr/>
          <p:nvPr/>
        </p:nvSpPr>
        <p:spPr>
          <a:xfrm>
            <a:off x="1" y="0"/>
            <a:ext cx="5800078" cy="822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A colorful logo on a black background&#10;&#10;AI-generated content may be incorrect.">
            <a:extLst>
              <a:ext uri="{FF2B5EF4-FFF2-40B4-BE49-F238E27FC236}">
                <a16:creationId xmlns:a16="http://schemas.microsoft.com/office/drawing/2014/main" id="{B9BBAD0B-AE96-DE10-9AD4-66CEBA0284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88"/>
                    </a14:imgEffect>
                  </a14:imgLayer>
                </a14:imgProps>
              </a:ext>
            </a:extLst>
          </a:blip>
          <a:srcRect l="18948" t="22957" r="18949" b="23956"/>
          <a:stretch/>
        </p:blipFill>
        <p:spPr>
          <a:xfrm rot="847902">
            <a:off x="-2310753" y="398696"/>
            <a:ext cx="10466000" cy="894673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2E9FD09-E8A7-0A81-5970-F1D7D4ADF299}"/>
              </a:ext>
            </a:extLst>
          </p:cNvPr>
          <p:cNvGrpSpPr/>
          <p:nvPr/>
        </p:nvGrpSpPr>
        <p:grpSpPr>
          <a:xfrm>
            <a:off x="603934" y="1078054"/>
            <a:ext cx="12245163" cy="648009"/>
            <a:chOff x="603934" y="1078054"/>
            <a:chExt cx="12245163" cy="64800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78B9B18-70A4-FE82-59A0-F1CB88B7AC5F}"/>
                </a:ext>
              </a:extLst>
            </p:cNvPr>
            <p:cNvSpPr txBox="1"/>
            <p:nvPr/>
          </p:nvSpPr>
          <p:spPr>
            <a:xfrm>
              <a:off x="1288488" y="1175784"/>
              <a:ext cx="11560609" cy="550279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44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Analysis &amp; Benchmarking</a:t>
              </a:r>
            </a:p>
          </p:txBody>
        </p:sp>
        <p:pic>
          <p:nvPicPr>
            <p:cNvPr id="30" name="Picture 29" descr="A colorful logo on a black background&#10;&#10;AI-generated content may be incorrect.">
              <a:extLst>
                <a:ext uri="{FF2B5EF4-FFF2-40B4-BE49-F238E27FC236}">
                  <a16:creationId xmlns:a16="http://schemas.microsoft.com/office/drawing/2014/main" id="{87D493E7-0E37-4753-DCAC-932A27BA1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8948" t="22957" r="18949" b="23956"/>
            <a:stretch/>
          </p:blipFill>
          <p:spPr>
            <a:xfrm>
              <a:off x="603934" y="1078054"/>
              <a:ext cx="599027" cy="512071"/>
            </a:xfrm>
            <a:prstGeom prst="rect">
              <a:avLst/>
            </a:prstGeom>
          </p:spPr>
        </p:pic>
      </p:grpSp>
      <p:pic>
        <p:nvPicPr>
          <p:cNvPr id="31" name="Picture 30" descr="A black and white logo&#10;&#10;AI-generated content may be incorrect.">
            <a:extLst>
              <a:ext uri="{FF2B5EF4-FFF2-40B4-BE49-F238E27FC236}">
                <a16:creationId xmlns:a16="http://schemas.microsoft.com/office/drawing/2014/main" id="{3403557E-BFAA-F540-9191-712D56B35F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769" y="155262"/>
            <a:ext cx="1585733" cy="65710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0B19841-04F7-6EE9-2CF5-6D48795509B8}"/>
              </a:ext>
            </a:extLst>
          </p:cNvPr>
          <p:cNvSpPr/>
          <p:nvPr/>
        </p:nvSpPr>
        <p:spPr>
          <a:xfrm>
            <a:off x="1288489" y="2198676"/>
            <a:ext cx="3437269" cy="2622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78F72C-8059-2D0A-D773-808697A70A0E}"/>
              </a:ext>
            </a:extLst>
          </p:cNvPr>
          <p:cNvSpPr txBox="1"/>
          <p:nvPr/>
        </p:nvSpPr>
        <p:spPr>
          <a:xfrm>
            <a:off x="2761671" y="2537441"/>
            <a:ext cx="428551" cy="504497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000" dirty="0"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117B88-3F91-D705-ADB0-5A16725499A2}"/>
              </a:ext>
            </a:extLst>
          </p:cNvPr>
          <p:cNvSpPr txBox="1"/>
          <p:nvPr/>
        </p:nvSpPr>
        <p:spPr>
          <a:xfrm>
            <a:off x="1514504" y="3615918"/>
            <a:ext cx="3050971" cy="907941"/>
          </a:xfrm>
          <a:prstGeom prst="rect">
            <a:avLst/>
          </a:prstGeom>
          <a:noFill/>
        </p:spPr>
        <p:txBody>
          <a:bodyPr wrap="square" lIns="0" tIns="0" rIns="91440" bIns="45720" rtlCol="0" anchor="t">
            <a:spAutoFit/>
          </a:bodyPr>
          <a:lstStyle/>
          <a:p>
            <a:pPr marL="35560" algn="ctr"/>
            <a:r>
              <a:rPr lang="en-US" sz="1400" dirty="0">
                <a:latin typeface="Arial"/>
                <a:cs typeface="Arial"/>
              </a:rPr>
              <a:t>Women comprise 65% of our </a:t>
            </a:r>
            <a:r>
              <a:rPr lang="en-US" sz="1400" dirty="0" err="1">
                <a:latin typeface="Arial"/>
                <a:cs typeface="Arial"/>
              </a:rPr>
              <a:t>organisation</a:t>
            </a:r>
            <a:r>
              <a:rPr lang="en-US" sz="1400" dirty="0">
                <a:latin typeface="Arial"/>
                <a:cs typeface="Arial"/>
              </a:rPr>
              <a:t> but represent 76% of quartile 1. This overrepresentation has decreased from 77.5% last year.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12FA2F-88B4-EFF3-AA7A-6D38E7F03868}"/>
              </a:ext>
            </a:extLst>
          </p:cNvPr>
          <p:cNvCxnSpPr>
            <a:cxnSpLocks/>
          </p:cNvCxnSpPr>
          <p:nvPr/>
        </p:nvCxnSpPr>
        <p:spPr>
          <a:xfrm>
            <a:off x="2338056" y="3033769"/>
            <a:ext cx="1168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56A77D2-EF68-5042-893B-9FA961017406}"/>
              </a:ext>
            </a:extLst>
          </p:cNvPr>
          <p:cNvSpPr txBox="1"/>
          <p:nvPr/>
        </p:nvSpPr>
        <p:spPr>
          <a:xfrm>
            <a:off x="1657848" y="3031551"/>
            <a:ext cx="3725002" cy="353943"/>
          </a:xfrm>
          <a:prstGeom prst="rect">
            <a:avLst/>
          </a:prstGeom>
          <a:noFill/>
        </p:spPr>
        <p:txBody>
          <a:bodyPr wrap="square" lIns="0" tIns="0" rIns="91440" bIns="45720" rtlCol="0" anchor="t">
            <a:spAutoFit/>
          </a:bodyPr>
          <a:lstStyle/>
          <a:p>
            <a:pPr marL="35560"/>
            <a:r>
              <a:rPr lang="en-US" sz="2000" b="1" dirty="0">
                <a:latin typeface="Arial"/>
                <a:cs typeface="Arial"/>
              </a:rPr>
              <a:t>Distribution change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840F509-4F7B-FD2E-A4FD-99AE5D138F78}"/>
              </a:ext>
            </a:extLst>
          </p:cNvPr>
          <p:cNvSpPr/>
          <p:nvPr/>
        </p:nvSpPr>
        <p:spPr>
          <a:xfrm>
            <a:off x="1300212" y="4977502"/>
            <a:ext cx="3402100" cy="3102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195BDC8-1639-10CC-03B2-C9F81CC6839C}"/>
              </a:ext>
            </a:extLst>
          </p:cNvPr>
          <p:cNvSpPr txBox="1"/>
          <p:nvPr/>
        </p:nvSpPr>
        <p:spPr>
          <a:xfrm>
            <a:off x="2761671" y="5316267"/>
            <a:ext cx="428551" cy="504497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000" dirty="0"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1B1CED5-02A4-E710-9BA2-02D83F900ED7}"/>
              </a:ext>
            </a:extLst>
          </p:cNvPr>
          <p:cNvSpPr txBox="1"/>
          <p:nvPr/>
        </p:nvSpPr>
        <p:spPr>
          <a:xfrm>
            <a:off x="1654725" y="6640929"/>
            <a:ext cx="3050971" cy="1769715"/>
          </a:xfrm>
          <a:prstGeom prst="rect">
            <a:avLst/>
          </a:prstGeom>
          <a:noFill/>
        </p:spPr>
        <p:txBody>
          <a:bodyPr wrap="square" lIns="0" tIns="0" rIns="91440" bIns="45720" rtlCol="0" anchor="t">
            <a:spAutoFit/>
          </a:bodyPr>
          <a:lstStyle/>
          <a:p>
            <a:pPr marL="35560" algn="ctr"/>
            <a:r>
              <a:rPr lang="en-US" sz="1400" dirty="0">
                <a:latin typeface="Arial"/>
                <a:cs typeface="Arial"/>
              </a:rPr>
              <a:t>Quartile 3 gap has increased by +1.87 pp</a:t>
            </a:r>
            <a:endParaRPr lang="en-US" dirty="0">
              <a:latin typeface="Arial"/>
              <a:cs typeface="Arial"/>
            </a:endParaRPr>
          </a:p>
          <a:p>
            <a:pPr marL="35560" algn="ctr"/>
            <a:r>
              <a:rPr lang="en-US" sz="1400" dirty="0">
                <a:latin typeface="Arial"/>
                <a:cs typeface="Arial"/>
              </a:rPr>
              <a:t> from last year and Quartile 4 +1.39 </a:t>
            </a:r>
            <a:r>
              <a:rPr lang="en-US" sz="1400">
                <a:latin typeface="Arial"/>
                <a:cs typeface="Arial"/>
              </a:rPr>
              <a:t>pp showing Men are increasingly concentrated in the highest-paying roles</a:t>
            </a:r>
          </a:p>
          <a:p>
            <a:pPr marL="35560" algn="ctr"/>
            <a:endParaRPr lang="en-US" sz="1400" dirty="0">
              <a:latin typeface="Arial"/>
              <a:cs typeface="Arial"/>
            </a:endParaRPr>
          </a:p>
          <a:p>
            <a:pPr marL="35560" algn="ctr"/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16B8D3C-0620-C9F4-C053-7629D6268C29}"/>
              </a:ext>
            </a:extLst>
          </p:cNvPr>
          <p:cNvCxnSpPr>
            <a:cxnSpLocks/>
          </p:cNvCxnSpPr>
          <p:nvPr/>
        </p:nvCxnSpPr>
        <p:spPr>
          <a:xfrm>
            <a:off x="2338056" y="5812595"/>
            <a:ext cx="1168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425E9A1-5682-AE5F-7373-8E0BC93FB049}"/>
              </a:ext>
            </a:extLst>
          </p:cNvPr>
          <p:cNvSpPr txBox="1"/>
          <p:nvPr/>
        </p:nvSpPr>
        <p:spPr>
          <a:xfrm>
            <a:off x="1302455" y="5870226"/>
            <a:ext cx="3584697" cy="415498"/>
          </a:xfrm>
          <a:prstGeom prst="rect">
            <a:avLst/>
          </a:prstGeom>
          <a:noFill/>
        </p:spPr>
        <p:txBody>
          <a:bodyPr wrap="square" lIns="0" tIns="0" rIns="91440" bIns="45720" rtlCol="0" anchor="t">
            <a:spAutoFit/>
          </a:bodyPr>
          <a:lstStyle/>
          <a:p>
            <a:pPr marL="35560" algn="ctr"/>
            <a:r>
              <a:rPr lang="en-US" sz="2400" b="1" dirty="0">
                <a:latin typeface="Arial"/>
                <a:cs typeface="Arial"/>
              </a:rPr>
              <a:t>I</a:t>
            </a:r>
            <a:r>
              <a:rPr lang="en-US" sz="2000" b="1" dirty="0">
                <a:latin typeface="Arial"/>
                <a:cs typeface="Arial"/>
              </a:rPr>
              <a:t>ncrease in Quartile 3 &amp; 4</a:t>
            </a:r>
            <a:endParaRPr lang="en-US" sz="1600">
              <a:latin typeface="Arial"/>
              <a:cs typeface="Arial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4B69300-3BE0-9BDD-2A7D-C931A609DC24}"/>
              </a:ext>
            </a:extLst>
          </p:cNvPr>
          <p:cNvSpPr/>
          <p:nvPr/>
        </p:nvSpPr>
        <p:spPr>
          <a:xfrm>
            <a:off x="4886712" y="2198676"/>
            <a:ext cx="3437269" cy="2622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428302-E2F8-B98E-6D00-1E7F7CF93BBE}"/>
              </a:ext>
            </a:extLst>
          </p:cNvPr>
          <p:cNvSpPr txBox="1"/>
          <p:nvPr/>
        </p:nvSpPr>
        <p:spPr>
          <a:xfrm>
            <a:off x="6359894" y="2537441"/>
            <a:ext cx="428551" cy="504497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000" dirty="0"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767B9D8-1713-5D7E-B1CA-528C71E381F0}"/>
              </a:ext>
            </a:extLst>
          </p:cNvPr>
          <p:cNvSpPr txBox="1"/>
          <p:nvPr/>
        </p:nvSpPr>
        <p:spPr>
          <a:xfrm>
            <a:off x="5112727" y="3615918"/>
            <a:ext cx="2958549" cy="907941"/>
          </a:xfrm>
          <a:prstGeom prst="rect">
            <a:avLst/>
          </a:prstGeom>
          <a:noFill/>
        </p:spPr>
        <p:txBody>
          <a:bodyPr wrap="square" lIns="0" tIns="0" rIns="91440" bIns="45720" rtlCol="0" anchor="t">
            <a:spAutoFit/>
          </a:bodyPr>
          <a:lstStyle/>
          <a:p>
            <a:pPr marL="35560" algn="ctr"/>
            <a:r>
              <a:rPr lang="en-US" sz="1400" dirty="0">
                <a:latin typeface="Arial"/>
                <a:cs typeface="Arial"/>
              </a:rPr>
              <a:t>Our median gap (25%) is higher than the UK average (13.1%). Most education institutions maintain gaps below 20%.</a:t>
            </a:r>
            <a:endParaRPr lang="en-US">
              <a:latin typeface="Arial"/>
              <a:cs typeface="Arial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8EA2090-7471-5F2D-9607-94ED1089A757}"/>
              </a:ext>
            </a:extLst>
          </p:cNvPr>
          <p:cNvCxnSpPr>
            <a:cxnSpLocks/>
          </p:cNvCxnSpPr>
          <p:nvPr/>
        </p:nvCxnSpPr>
        <p:spPr>
          <a:xfrm>
            <a:off x="5936279" y="3033769"/>
            <a:ext cx="1168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A7B46CF-F797-107D-E64C-E88132E5AAED}"/>
              </a:ext>
            </a:extLst>
          </p:cNvPr>
          <p:cNvSpPr txBox="1"/>
          <p:nvPr/>
        </p:nvSpPr>
        <p:spPr>
          <a:xfrm>
            <a:off x="5135443" y="3079677"/>
            <a:ext cx="2958549" cy="415498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36000"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Industry context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5C3374B-2288-CB0D-D785-674D55FF4260}"/>
              </a:ext>
            </a:extLst>
          </p:cNvPr>
          <p:cNvSpPr/>
          <p:nvPr/>
        </p:nvSpPr>
        <p:spPr>
          <a:xfrm>
            <a:off x="4886712" y="4977502"/>
            <a:ext cx="3437269" cy="3102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8AC8929-0F7F-2A03-7596-94FFD212E4EE}"/>
              </a:ext>
            </a:extLst>
          </p:cNvPr>
          <p:cNvSpPr txBox="1"/>
          <p:nvPr/>
        </p:nvSpPr>
        <p:spPr>
          <a:xfrm>
            <a:off x="6359894" y="5316267"/>
            <a:ext cx="428551" cy="504497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000" dirty="0">
                <a:latin typeface="Arial Black" panose="020B0604020202020204" pitchFamily="34" charset="0"/>
                <a:cs typeface="Arial Black" panose="020B0604020202020204" pitchFamily="34" charset="0"/>
              </a:rPr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6696AAE-7096-A327-5F56-C6EB68BE3861}"/>
              </a:ext>
            </a:extLst>
          </p:cNvPr>
          <p:cNvSpPr txBox="1"/>
          <p:nvPr/>
        </p:nvSpPr>
        <p:spPr>
          <a:xfrm>
            <a:off x="5112728" y="6394744"/>
            <a:ext cx="2962494" cy="1554272"/>
          </a:xfrm>
          <a:prstGeom prst="rect">
            <a:avLst/>
          </a:prstGeom>
          <a:noFill/>
        </p:spPr>
        <p:txBody>
          <a:bodyPr wrap="square" lIns="0" tIns="0" rIns="91440" bIns="45720" rtlCol="0" anchor="t">
            <a:spAutoFit/>
          </a:bodyPr>
          <a:lstStyle/>
          <a:p>
            <a:pPr marL="35560" algn="ctr"/>
            <a:r>
              <a:rPr lang="en-US" sz="1400" dirty="0">
                <a:latin typeface="Arial"/>
                <a:cs typeface="Arial"/>
              </a:rPr>
              <a:t>We’ve widened our talent pool, reviewed pay structures and recruitment processes and enhanced employee benefits to remain attractive to all genders and uptake of family friendly policies for higher paid roles.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62B7250-663A-C52E-1844-985DCD1BDF8C}"/>
              </a:ext>
            </a:extLst>
          </p:cNvPr>
          <p:cNvCxnSpPr>
            <a:cxnSpLocks/>
          </p:cNvCxnSpPr>
          <p:nvPr/>
        </p:nvCxnSpPr>
        <p:spPr>
          <a:xfrm>
            <a:off x="5936279" y="5812595"/>
            <a:ext cx="1168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D0EAA33-F9EC-75F4-AFF6-A9B3A73A0199}"/>
              </a:ext>
            </a:extLst>
          </p:cNvPr>
          <p:cNvSpPr txBox="1"/>
          <p:nvPr/>
        </p:nvSpPr>
        <p:spPr>
          <a:xfrm>
            <a:off x="5135443" y="5858503"/>
            <a:ext cx="2939778" cy="415498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36000"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Progress made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A03BFD3-2C91-8CF1-64D2-C9C4160D59DF}"/>
              </a:ext>
            </a:extLst>
          </p:cNvPr>
          <p:cNvSpPr/>
          <p:nvPr/>
        </p:nvSpPr>
        <p:spPr>
          <a:xfrm>
            <a:off x="0" y="0"/>
            <a:ext cx="14630399" cy="822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olorful logo on a black background&#10;&#10;AI-generated content may be incorrect.">
            <a:extLst>
              <a:ext uri="{FF2B5EF4-FFF2-40B4-BE49-F238E27FC236}">
                <a16:creationId xmlns:a16="http://schemas.microsoft.com/office/drawing/2014/main" id="{D8BCFA74-FD2B-48C0-A83F-C37BB75DA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88"/>
                    </a14:imgEffect>
                  </a14:imgLayer>
                </a14:imgProps>
              </a:ext>
            </a:extLst>
          </a:blip>
          <a:srcRect l="18948" t="22957" r="18949" b="23956"/>
          <a:stretch/>
        </p:blipFill>
        <p:spPr>
          <a:xfrm rot="847902">
            <a:off x="-2222149" y="398696"/>
            <a:ext cx="10466000" cy="8946734"/>
          </a:xfrm>
          <a:prstGeom prst="rect">
            <a:avLst/>
          </a:prstGeom>
        </p:spPr>
      </p:pic>
      <p:pic>
        <p:nvPicPr>
          <p:cNvPr id="22" name="Picture 21" descr="A colorful logo on a black background&#10;&#10;AI-generated content may be incorrect.">
            <a:extLst>
              <a:ext uri="{FF2B5EF4-FFF2-40B4-BE49-F238E27FC236}">
                <a16:creationId xmlns:a16="http://schemas.microsoft.com/office/drawing/2014/main" id="{B3071A9C-A305-8496-CEC3-891DB171EE2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948" t="22957" r="18949" b="23956"/>
          <a:stretch/>
        </p:blipFill>
        <p:spPr>
          <a:xfrm>
            <a:off x="603934" y="1078054"/>
            <a:ext cx="599027" cy="512071"/>
          </a:xfrm>
          <a:prstGeom prst="rect">
            <a:avLst/>
          </a:prstGeom>
        </p:spPr>
      </p:pic>
      <p:pic>
        <p:nvPicPr>
          <p:cNvPr id="23" name="Picture 22" descr="A black and white logo&#10;&#10;AI-generated content may be incorrect.">
            <a:extLst>
              <a:ext uri="{FF2B5EF4-FFF2-40B4-BE49-F238E27FC236}">
                <a16:creationId xmlns:a16="http://schemas.microsoft.com/office/drawing/2014/main" id="{7F34442F-D756-91C7-DE73-C445C7A578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769" y="155262"/>
            <a:ext cx="1585733" cy="657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E3C839-73F3-F8D0-CE5A-9CFFB72BFFDD}"/>
              </a:ext>
            </a:extLst>
          </p:cNvPr>
          <p:cNvSpPr txBox="1"/>
          <p:nvPr/>
        </p:nvSpPr>
        <p:spPr>
          <a:xfrm>
            <a:off x="1878409" y="1443947"/>
            <a:ext cx="11259287" cy="57554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>
                <a:solidFill>
                  <a:schemeClr val="bg1"/>
                </a:solidFill>
                <a:ea typeface="Calibri"/>
                <a:cs typeface="Calibri"/>
              </a:rPr>
              <a:t>Ambitions</a:t>
            </a:r>
            <a:endParaRPr lang="en-US"/>
          </a:p>
          <a:p>
            <a:endParaRPr lang="en-GB" sz="40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en-GB" sz="3200" dirty="0">
                <a:solidFill>
                  <a:schemeClr val="bg1"/>
                </a:solidFill>
                <a:ea typeface="Calibri"/>
                <a:cs typeface="Calibri"/>
              </a:rPr>
              <a:t>We want to make sure our workplace is a great place to work for all out staff</a:t>
            </a:r>
          </a:p>
          <a:p>
            <a:pPr marL="571500" indent="-571500">
              <a:buFont typeface="Arial"/>
              <a:buChar char="•"/>
            </a:pPr>
            <a:r>
              <a:rPr lang="en-GB" sz="3200">
                <a:solidFill>
                  <a:schemeClr val="bg1"/>
                </a:solidFill>
                <a:ea typeface="Calibri"/>
                <a:cs typeface="Calibri"/>
              </a:rPr>
              <a:t>We want to understand why the Gap has widened and what we can do about it – we have developed a Champions programme to help us </a:t>
            </a:r>
          </a:p>
          <a:p>
            <a:pPr marL="571500" indent="-571500">
              <a:buFont typeface="Arial"/>
              <a:buChar char="•"/>
            </a:pPr>
            <a:r>
              <a:rPr lang="en-GB" sz="3200" dirty="0">
                <a:solidFill>
                  <a:schemeClr val="bg1"/>
                </a:solidFill>
                <a:ea typeface="Calibri"/>
                <a:cs typeface="Calibri"/>
              </a:rPr>
              <a:t>We want to develop our approach to pay – we have been </a:t>
            </a:r>
            <a:r>
              <a:rPr lang="en-GB" sz="3200">
                <a:solidFill>
                  <a:schemeClr val="bg1"/>
                </a:solidFill>
                <a:ea typeface="Calibri"/>
                <a:cs typeface="Calibri"/>
              </a:rPr>
              <a:t>targeting</a:t>
            </a:r>
            <a:r>
              <a:rPr lang="en-GB" sz="3200" dirty="0">
                <a:solidFill>
                  <a:schemeClr val="bg1"/>
                </a:solidFill>
                <a:ea typeface="Calibri"/>
                <a:cs typeface="Calibri"/>
              </a:rPr>
              <a:t> pay at staff at the lower end of our pay scale</a:t>
            </a:r>
            <a:endParaRPr lang="en-GB">
              <a:solidFill>
                <a:schemeClr val="bg1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GB" sz="3200" dirty="0">
                <a:solidFill>
                  <a:schemeClr val="bg1"/>
                </a:solidFill>
                <a:ea typeface="Calibri"/>
                <a:cs typeface="Calibri"/>
              </a:rPr>
              <a:t>We want to </a:t>
            </a:r>
            <a:r>
              <a:rPr lang="en-GB" sz="3200">
                <a:solidFill>
                  <a:schemeClr val="bg1"/>
                </a:solidFill>
                <a:ea typeface="Calibri"/>
                <a:cs typeface="Calibri"/>
              </a:rPr>
              <a:t>train staff – we are investing in our development </a:t>
            </a:r>
            <a:r>
              <a:rPr lang="en-GB" sz="3200" dirty="0">
                <a:solidFill>
                  <a:schemeClr val="bg1"/>
                </a:solidFill>
                <a:ea typeface="Calibri"/>
                <a:cs typeface="Calibri"/>
              </a:rPr>
              <a:t>programmes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DD3A3-4A82-C5E5-4A74-B9D2B45D4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F814035-6FFE-7A31-FBF6-F9E903C35A23}"/>
              </a:ext>
            </a:extLst>
          </p:cNvPr>
          <p:cNvSpPr/>
          <p:nvPr/>
        </p:nvSpPr>
        <p:spPr>
          <a:xfrm>
            <a:off x="0" y="0"/>
            <a:ext cx="14630399" cy="822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olorful logo on a black background&#10;&#10;AI-generated content may be incorrect.">
            <a:extLst>
              <a:ext uri="{FF2B5EF4-FFF2-40B4-BE49-F238E27FC236}">
                <a16:creationId xmlns:a16="http://schemas.microsoft.com/office/drawing/2014/main" id="{2D668CC1-5360-FAF8-0B78-068157023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88"/>
                    </a14:imgEffect>
                  </a14:imgLayer>
                </a14:imgProps>
              </a:ext>
            </a:extLst>
          </a:blip>
          <a:srcRect l="18948" t="22957" r="18949" b="23956"/>
          <a:stretch/>
        </p:blipFill>
        <p:spPr>
          <a:xfrm rot="847902">
            <a:off x="-2222149" y="398696"/>
            <a:ext cx="10466000" cy="894673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01FEB30-894F-0490-77A7-ECA86A6AC032}"/>
              </a:ext>
            </a:extLst>
          </p:cNvPr>
          <p:cNvGrpSpPr/>
          <p:nvPr/>
        </p:nvGrpSpPr>
        <p:grpSpPr>
          <a:xfrm>
            <a:off x="603934" y="1078054"/>
            <a:ext cx="12245163" cy="648009"/>
            <a:chOff x="603934" y="1078054"/>
            <a:chExt cx="12245163" cy="64800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1321CAA-E29C-2EB1-6C53-E5D0F679DD1D}"/>
                </a:ext>
              </a:extLst>
            </p:cNvPr>
            <p:cNvSpPr txBox="1"/>
            <p:nvPr/>
          </p:nvSpPr>
          <p:spPr>
            <a:xfrm>
              <a:off x="1288488" y="1175784"/>
              <a:ext cx="11560609" cy="550279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44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Action plans</a:t>
              </a:r>
            </a:p>
          </p:txBody>
        </p:sp>
        <p:pic>
          <p:nvPicPr>
            <p:cNvPr id="22" name="Picture 21" descr="A colorful logo on a black background&#10;&#10;AI-generated content may be incorrect.">
              <a:extLst>
                <a:ext uri="{FF2B5EF4-FFF2-40B4-BE49-F238E27FC236}">
                  <a16:creationId xmlns:a16="http://schemas.microsoft.com/office/drawing/2014/main" id="{FE296133-F6C3-6BE9-50E6-6FF851F03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8948" t="22957" r="18949" b="23956"/>
            <a:stretch/>
          </p:blipFill>
          <p:spPr>
            <a:xfrm>
              <a:off x="603934" y="1078054"/>
              <a:ext cx="599027" cy="512071"/>
            </a:xfrm>
            <a:prstGeom prst="rect">
              <a:avLst/>
            </a:prstGeom>
          </p:spPr>
        </p:pic>
      </p:grpSp>
      <p:pic>
        <p:nvPicPr>
          <p:cNvPr id="23" name="Picture 22" descr="A black and white logo&#10;&#10;AI-generated content may be incorrect.">
            <a:extLst>
              <a:ext uri="{FF2B5EF4-FFF2-40B4-BE49-F238E27FC236}">
                <a16:creationId xmlns:a16="http://schemas.microsoft.com/office/drawing/2014/main" id="{60CA3BEE-60C7-4102-872E-65E0C42EB1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769" y="155262"/>
            <a:ext cx="1585733" cy="657101"/>
          </a:xfrm>
          <a:prstGeom prst="rect">
            <a:avLst/>
          </a:prstGeom>
        </p:spPr>
      </p:pic>
      <p:pic>
        <p:nvPicPr>
          <p:cNvPr id="25" name="Picture 24" descr="A group of people holding a flag&#10;&#10;AI-generated content may be incorrect.">
            <a:extLst>
              <a:ext uri="{FF2B5EF4-FFF2-40B4-BE49-F238E27FC236}">
                <a16:creationId xmlns:a16="http://schemas.microsoft.com/office/drawing/2014/main" id="{8EE4B755-A8CE-5B53-D559-ACF07BBD56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0521" y="262201"/>
            <a:ext cx="7199475" cy="573156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EC9E3C3-C963-CCDD-87E7-3852745464FA}"/>
              </a:ext>
            </a:extLst>
          </p:cNvPr>
          <p:cNvSpPr/>
          <p:nvPr/>
        </p:nvSpPr>
        <p:spPr>
          <a:xfrm>
            <a:off x="602690" y="1801635"/>
            <a:ext cx="7253930" cy="5805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37990C-A4F4-6A7B-054B-EBBE0179A0D8}"/>
              </a:ext>
            </a:extLst>
          </p:cNvPr>
          <p:cNvSpPr txBox="1"/>
          <p:nvPr/>
        </p:nvSpPr>
        <p:spPr>
          <a:xfrm>
            <a:off x="1512010" y="2925938"/>
            <a:ext cx="5345989" cy="477054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3600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Extend our reporting to include full-time versus part-time working analysis. This will provide deeper insights into pay differential.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DC34EE-00D7-7FDC-0A80-74A20EBBBE78}"/>
              </a:ext>
            </a:extLst>
          </p:cNvPr>
          <p:cNvSpPr txBox="1"/>
          <p:nvPr/>
        </p:nvSpPr>
        <p:spPr>
          <a:xfrm>
            <a:off x="1958424" y="2387771"/>
            <a:ext cx="3725002" cy="415498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360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Data enhancement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89B216-7831-49C6-250F-196D3259DC7A}"/>
              </a:ext>
            </a:extLst>
          </p:cNvPr>
          <p:cNvSpPr txBox="1"/>
          <p:nvPr/>
        </p:nvSpPr>
        <p:spPr>
          <a:xfrm>
            <a:off x="1512010" y="4219475"/>
            <a:ext cx="5160699" cy="477054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3600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Implement ethnicity pay reporting in alignment with Government guidelines. This broadens our equality monitoring.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F5B85F-24B0-427B-9657-212977110D4C}"/>
              </a:ext>
            </a:extLst>
          </p:cNvPr>
          <p:cNvSpPr txBox="1"/>
          <p:nvPr/>
        </p:nvSpPr>
        <p:spPr>
          <a:xfrm>
            <a:off x="1946393" y="3677407"/>
            <a:ext cx="4386661" cy="353943"/>
          </a:xfrm>
          <a:prstGeom prst="rect">
            <a:avLst/>
          </a:prstGeom>
          <a:noFill/>
        </p:spPr>
        <p:txBody>
          <a:bodyPr wrap="square" lIns="0" tIns="0" rIns="91440" bIns="45720" rtlCol="0" anchor="t">
            <a:spAutoFit/>
          </a:bodyPr>
          <a:lstStyle/>
          <a:p>
            <a:pPr marL="35560"/>
            <a:r>
              <a:rPr lang="en-US" sz="2000" b="1" dirty="0">
                <a:latin typeface="Arial"/>
                <a:cs typeface="Arial"/>
              </a:rPr>
              <a:t>Ethnicity and </a:t>
            </a:r>
            <a:r>
              <a:rPr lang="en-US" sz="2000" b="1">
                <a:latin typeface="Arial"/>
                <a:cs typeface="Arial"/>
              </a:rPr>
              <a:t>Disability Pay</a:t>
            </a:r>
            <a:r>
              <a:rPr lang="en-US" sz="2000" b="1" dirty="0">
                <a:latin typeface="Arial"/>
                <a:cs typeface="Arial"/>
              </a:rPr>
              <a:t> Gap</a:t>
            </a:r>
            <a:endParaRPr lang="en-US" sz="2000" dirty="0" err="1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0A0DDA5-83BB-4918-CC13-90E28B222C97}"/>
              </a:ext>
            </a:extLst>
          </p:cNvPr>
          <p:cNvSpPr txBox="1"/>
          <p:nvPr/>
        </p:nvSpPr>
        <p:spPr>
          <a:xfrm>
            <a:off x="1911532" y="4868120"/>
            <a:ext cx="4760874" cy="1031051"/>
          </a:xfrm>
          <a:prstGeom prst="rect">
            <a:avLst/>
          </a:prstGeom>
          <a:noFill/>
        </p:spPr>
        <p:txBody>
          <a:bodyPr wrap="square" lIns="0" tIns="0" rIns="91440" bIns="45720" rtlCol="0" anchor="t">
            <a:spAutoFit/>
          </a:bodyPr>
          <a:lstStyle/>
          <a:p>
            <a:pPr marL="35560"/>
            <a:r>
              <a:rPr lang="en-US" sz="2000" b="1" dirty="0">
                <a:latin typeface="Arial"/>
                <a:cs typeface="Arial"/>
              </a:rPr>
              <a:t>Pay growth patterns </a:t>
            </a:r>
            <a:r>
              <a:rPr lang="en-US" sz="2000" b="1" dirty="0" err="1">
                <a:latin typeface="Arial"/>
                <a:cs typeface="Arial"/>
              </a:rPr>
              <a:t>favouring</a:t>
            </a:r>
            <a:r>
              <a:rPr lang="en-US" sz="2000" b="1" dirty="0">
                <a:latin typeface="Arial"/>
                <a:cs typeface="Arial"/>
              </a:rPr>
              <a:t> male-dominated roles</a:t>
            </a:r>
          </a:p>
          <a:p>
            <a:pPr marL="35560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7B559F-7C75-2505-483A-81FBF567851D}"/>
              </a:ext>
            </a:extLst>
          </p:cNvPr>
          <p:cNvSpPr txBox="1"/>
          <p:nvPr/>
        </p:nvSpPr>
        <p:spPr>
          <a:xfrm>
            <a:off x="1570625" y="5620387"/>
            <a:ext cx="5160699" cy="477054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3600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Execute our ambitious Equality, Diversity and Inclusion plan. Full details are available on our website.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DCA325-915E-0108-1EC3-4AA02D05DB9D}"/>
              </a:ext>
            </a:extLst>
          </p:cNvPr>
          <p:cNvSpPr txBox="1"/>
          <p:nvPr/>
        </p:nvSpPr>
        <p:spPr>
          <a:xfrm>
            <a:off x="1946702" y="6219782"/>
            <a:ext cx="4765697" cy="723275"/>
          </a:xfrm>
          <a:prstGeom prst="rect">
            <a:avLst/>
          </a:prstGeom>
          <a:noFill/>
        </p:spPr>
        <p:txBody>
          <a:bodyPr wrap="square" lIns="0" tIns="0" rIns="91440" bIns="45720" rtlCol="0" anchor="t">
            <a:spAutoFit/>
          </a:bodyPr>
          <a:lstStyle/>
          <a:p>
            <a:pPr marL="35560"/>
            <a:r>
              <a:rPr lang="en-US" sz="2000" b="1" dirty="0">
                <a:latin typeface="Arial"/>
                <a:cs typeface="Arial"/>
              </a:rPr>
              <a:t>Progression into higher-paid roles</a:t>
            </a:r>
            <a:endParaRPr lang="en-US" sz="2000">
              <a:ea typeface="Calibri"/>
              <a:cs typeface="Calibri"/>
            </a:endParaRPr>
          </a:p>
          <a:p>
            <a:pPr marL="35560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6A085EA-A6D3-6E26-5041-529B58D42533}"/>
              </a:ext>
            </a:extLst>
          </p:cNvPr>
          <p:cNvSpPr txBox="1"/>
          <p:nvPr/>
        </p:nvSpPr>
        <p:spPr>
          <a:xfrm>
            <a:off x="1512010" y="6901710"/>
            <a:ext cx="5160699" cy="477054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3600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Enhance succession planning, coaching and mentoring. This ensures promotion opportunities remain fair and unbiased.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A08DB93-CD16-431B-5C84-D852D2924536}"/>
              </a:ext>
            </a:extLst>
          </p:cNvPr>
          <p:cNvCxnSpPr>
            <a:cxnSpLocks/>
          </p:cNvCxnSpPr>
          <p:nvPr/>
        </p:nvCxnSpPr>
        <p:spPr>
          <a:xfrm>
            <a:off x="1512010" y="3534932"/>
            <a:ext cx="50822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FEE9A32-CF66-AAF6-2782-EA897D4BFB21}"/>
              </a:ext>
            </a:extLst>
          </p:cNvPr>
          <p:cNvCxnSpPr>
            <a:cxnSpLocks/>
          </p:cNvCxnSpPr>
          <p:nvPr/>
        </p:nvCxnSpPr>
        <p:spPr>
          <a:xfrm>
            <a:off x="2145056" y="4868435"/>
            <a:ext cx="50822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63B8C95-2221-A7CC-7DEF-53ACC429FA50}"/>
              </a:ext>
            </a:extLst>
          </p:cNvPr>
          <p:cNvCxnSpPr>
            <a:cxnSpLocks/>
          </p:cNvCxnSpPr>
          <p:nvPr/>
        </p:nvCxnSpPr>
        <p:spPr>
          <a:xfrm>
            <a:off x="1499978" y="6043518"/>
            <a:ext cx="50822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A colorful logo on a black background&#10;&#10;AI-generated content may be incorrect.">
            <a:extLst>
              <a:ext uri="{FF2B5EF4-FFF2-40B4-BE49-F238E27FC236}">
                <a16:creationId xmlns:a16="http://schemas.microsoft.com/office/drawing/2014/main" id="{496CF3D9-54AF-DC64-3D64-63D1005E1CD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948" t="22957" r="18949" b="23956"/>
          <a:stretch/>
        </p:blipFill>
        <p:spPr>
          <a:xfrm>
            <a:off x="1496807" y="2387551"/>
            <a:ext cx="408865" cy="349513"/>
          </a:xfrm>
          <a:prstGeom prst="rect">
            <a:avLst/>
          </a:prstGeom>
        </p:spPr>
      </p:pic>
      <p:pic>
        <p:nvPicPr>
          <p:cNvPr id="47" name="Picture 46" descr="A colorful logo on a black background&#10;&#10;AI-generated content may be incorrect.">
            <a:extLst>
              <a:ext uri="{FF2B5EF4-FFF2-40B4-BE49-F238E27FC236}">
                <a16:creationId xmlns:a16="http://schemas.microsoft.com/office/drawing/2014/main" id="{5CDAF411-51AD-7486-49B5-391AC3DAD0A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948" t="22957" r="18949" b="23956"/>
          <a:stretch/>
        </p:blipFill>
        <p:spPr>
          <a:xfrm>
            <a:off x="1496807" y="3671228"/>
            <a:ext cx="408865" cy="349513"/>
          </a:xfrm>
          <a:prstGeom prst="rect">
            <a:avLst/>
          </a:prstGeom>
        </p:spPr>
      </p:pic>
      <p:pic>
        <p:nvPicPr>
          <p:cNvPr id="48" name="Picture 47" descr="A colorful logo on a black background&#10;&#10;AI-generated content may be incorrect.">
            <a:extLst>
              <a:ext uri="{FF2B5EF4-FFF2-40B4-BE49-F238E27FC236}">
                <a16:creationId xmlns:a16="http://schemas.microsoft.com/office/drawing/2014/main" id="{F23B0ADD-8DA0-122A-A74F-17638432A05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948" t="22957" r="18949" b="23956"/>
          <a:stretch/>
        </p:blipFill>
        <p:spPr>
          <a:xfrm>
            <a:off x="1496807" y="5007659"/>
            <a:ext cx="408865" cy="349513"/>
          </a:xfrm>
          <a:prstGeom prst="rect">
            <a:avLst/>
          </a:prstGeom>
        </p:spPr>
      </p:pic>
      <p:pic>
        <p:nvPicPr>
          <p:cNvPr id="49" name="Picture 48" descr="A colorful logo on a black background&#10;&#10;AI-generated content may be incorrect.">
            <a:extLst>
              <a:ext uri="{FF2B5EF4-FFF2-40B4-BE49-F238E27FC236}">
                <a16:creationId xmlns:a16="http://schemas.microsoft.com/office/drawing/2014/main" id="{910624D0-FDC9-01A8-CD52-A5354B508DD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948" t="22957" r="18949" b="23956"/>
          <a:stretch/>
        </p:blipFill>
        <p:spPr>
          <a:xfrm>
            <a:off x="1496807" y="6344089"/>
            <a:ext cx="408865" cy="34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90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307a07-0c84-4d9f-86c5-41a29788383b">
      <Terms xmlns="http://schemas.microsoft.com/office/infopath/2007/PartnerControls"/>
    </lcf76f155ced4ddcb4097134ff3c332f>
    <TaxCatchAll xmlns="f2fbc41c-7c63-4748-9016-989f349152e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EB2392FC9D664BBB5A929C19262536" ma:contentTypeVersion="12" ma:contentTypeDescription="Create a new document." ma:contentTypeScope="" ma:versionID="07c81f65fddbf0a25cfa2bacd1f18972">
  <xsd:schema xmlns:xsd="http://www.w3.org/2001/XMLSchema" xmlns:xs="http://www.w3.org/2001/XMLSchema" xmlns:p="http://schemas.microsoft.com/office/2006/metadata/properties" xmlns:ns2="44307a07-0c84-4d9f-86c5-41a29788383b" xmlns:ns3="f2fbc41c-7c63-4748-9016-989f349152e5" targetNamespace="http://schemas.microsoft.com/office/2006/metadata/properties" ma:root="true" ma:fieldsID="8ddef690dd34fe7604f35e73b788064d" ns2:_="" ns3:_="">
    <xsd:import namespace="44307a07-0c84-4d9f-86c5-41a29788383b"/>
    <xsd:import namespace="f2fbc41c-7c63-4748-9016-989f349152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07a07-0c84-4d9f-86c5-41a2978838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b81377d7-4678-41c4-aba3-c68a5ebeb4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bc41c-7c63-4748-9016-989f349152e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9948706-8421-47c6-b6d9-2a249e9468ec}" ma:internalName="TaxCatchAll" ma:showField="CatchAllData" ma:web="f2fbc41c-7c63-4748-9016-989f349152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11B9C8-11FE-4DC8-8623-30CA45C2A2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8E6CA4-8611-47FE-9EF5-BD289B7F5713}">
  <ds:schemaRefs>
    <ds:schemaRef ds:uri="http://schemas.microsoft.com/office/2006/metadata/properties"/>
    <ds:schemaRef ds:uri="http://schemas.microsoft.com/office/infopath/2007/PartnerControls"/>
    <ds:schemaRef ds:uri="44307a07-0c84-4d9f-86c5-41a29788383b"/>
    <ds:schemaRef ds:uri="f2fbc41c-7c63-4748-9016-989f349152e5"/>
  </ds:schemaRefs>
</ds:datastoreItem>
</file>

<file path=customXml/itemProps3.xml><?xml version="1.0" encoding="utf-8"?>
<ds:datastoreItem xmlns:ds="http://schemas.openxmlformats.org/officeDocument/2006/customXml" ds:itemID="{B0276F95-EF89-4E02-8194-015C481AAC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307a07-0c84-4d9f-86c5-41a29788383b"/>
    <ds:schemaRef ds:uri="f2fbc41c-7c63-4748-9016-989f349152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4213</TotalTime>
  <Words>596</Words>
  <Application>Microsoft Office PowerPoint</Application>
  <PresentationFormat>Custom</PresentationFormat>
  <Paragraphs>86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 Pink</cp:lastModifiedBy>
  <cp:revision>179</cp:revision>
  <dcterms:created xsi:type="dcterms:W3CDTF">2025-03-11T16:40:39Z</dcterms:created>
  <dcterms:modified xsi:type="dcterms:W3CDTF">2026-01-22T18:39:13Z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0x01010010EB2392FC9D664BBB5A929C19262536</vt:lpwstr>
  </property>
  <property fmtid="{D5CDD505-2E9C-101B-9397-08002B2CF9AE}" pid="3" name="MediaServiceImageTags">
    <vt:lpwstr/>
  </property>
</Properties>
</file>